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69"/>
  </p:notesMasterIdLst>
  <p:sldIdLst>
    <p:sldId id="258" r:id="rId2"/>
    <p:sldId id="296" r:id="rId3"/>
    <p:sldId id="306" r:id="rId4"/>
    <p:sldId id="307" r:id="rId5"/>
    <p:sldId id="291" r:id="rId6"/>
    <p:sldId id="308" r:id="rId7"/>
    <p:sldId id="279" r:id="rId8"/>
    <p:sldId id="309" r:id="rId9"/>
    <p:sldId id="265" r:id="rId10"/>
    <p:sldId id="292" r:id="rId11"/>
    <p:sldId id="293" r:id="rId12"/>
    <p:sldId id="277" r:id="rId13"/>
    <p:sldId id="294" r:id="rId14"/>
    <p:sldId id="262" r:id="rId15"/>
    <p:sldId id="264" r:id="rId16"/>
    <p:sldId id="263" r:id="rId17"/>
    <p:sldId id="278" r:id="rId18"/>
    <p:sldId id="267" r:id="rId19"/>
    <p:sldId id="269" r:id="rId20"/>
    <p:sldId id="270" r:id="rId21"/>
    <p:sldId id="272" r:id="rId22"/>
    <p:sldId id="273" r:id="rId23"/>
    <p:sldId id="274" r:id="rId24"/>
    <p:sldId id="275" r:id="rId25"/>
    <p:sldId id="280" r:id="rId26"/>
    <p:sldId id="276" r:id="rId27"/>
    <p:sldId id="281" r:id="rId28"/>
    <p:sldId id="327" r:id="rId29"/>
    <p:sldId id="282" r:id="rId30"/>
    <p:sldId id="328" r:id="rId31"/>
    <p:sldId id="329" r:id="rId32"/>
    <p:sldId id="330" r:id="rId33"/>
    <p:sldId id="283" r:id="rId34"/>
    <p:sldId id="288" r:id="rId35"/>
    <p:sldId id="284" r:id="rId36"/>
    <p:sldId id="285" r:id="rId37"/>
    <p:sldId id="286" r:id="rId38"/>
    <p:sldId id="287" r:id="rId39"/>
    <p:sldId id="289" r:id="rId40"/>
    <p:sldId id="290" r:id="rId41"/>
    <p:sldId id="321" r:id="rId42"/>
    <p:sldId id="331" r:id="rId43"/>
    <p:sldId id="323" r:id="rId44"/>
    <p:sldId id="324" r:id="rId45"/>
    <p:sldId id="325" r:id="rId46"/>
    <p:sldId id="322" r:id="rId47"/>
    <p:sldId id="326" r:id="rId48"/>
    <p:sldId id="300" r:id="rId49"/>
    <p:sldId id="319" r:id="rId50"/>
    <p:sldId id="310" r:id="rId51"/>
    <p:sldId id="299" r:id="rId52"/>
    <p:sldId id="318" r:id="rId53"/>
    <p:sldId id="315" r:id="rId54"/>
    <p:sldId id="305" r:id="rId55"/>
    <p:sldId id="298" r:id="rId56"/>
    <p:sldId id="301" r:id="rId57"/>
    <p:sldId id="302" r:id="rId58"/>
    <p:sldId id="311" r:id="rId59"/>
    <p:sldId id="312" r:id="rId60"/>
    <p:sldId id="316" r:id="rId61"/>
    <p:sldId id="313" r:id="rId62"/>
    <p:sldId id="314" r:id="rId63"/>
    <p:sldId id="303" r:id="rId64"/>
    <p:sldId id="304" r:id="rId65"/>
    <p:sldId id="317" r:id="rId66"/>
    <p:sldId id="320" r:id="rId67"/>
    <p:sldId id="271" r:id="rId6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62E948-32B9-49AC-B822-5A9CC370765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86F9299-8CD3-4770-B651-7A53B9E7C4D8}">
      <dgm:prSet phldrT="[Testo]"/>
      <dgm:spPr/>
      <dgm:t>
        <a:bodyPr/>
        <a:lstStyle/>
        <a:p>
          <a:r>
            <a:rPr lang="it-IT" dirty="0" smtClean="0"/>
            <a:t>B</a:t>
          </a:r>
          <a:endParaRPr lang="it-IT" dirty="0"/>
        </a:p>
      </dgm:t>
    </dgm:pt>
    <dgm:pt modelId="{A9A21F01-B583-40D6-B126-1D63811525B7}" type="sibTrans" cxnId="{A3A46210-F4A7-4484-8432-25F379729484}">
      <dgm:prSet/>
      <dgm:spPr/>
      <dgm:t>
        <a:bodyPr/>
        <a:lstStyle/>
        <a:p>
          <a:endParaRPr lang="it-IT"/>
        </a:p>
      </dgm:t>
    </dgm:pt>
    <dgm:pt modelId="{841EBF88-4D9F-41E4-9395-DD812E8E1CEF}" type="parTrans" cxnId="{A3A46210-F4A7-4484-8432-25F379729484}">
      <dgm:prSet/>
      <dgm:spPr/>
      <dgm:t>
        <a:bodyPr/>
        <a:lstStyle/>
        <a:p>
          <a:endParaRPr lang="it-IT"/>
        </a:p>
      </dgm:t>
    </dgm:pt>
    <dgm:pt modelId="{49527356-BD93-4C11-B74D-26ED05F835A3}">
      <dgm:prSet phldrT="[Testo]"/>
      <dgm:spPr/>
      <dgm:t>
        <a:bodyPr/>
        <a:lstStyle/>
        <a:p>
          <a:r>
            <a:rPr lang="it-IT" dirty="0" smtClean="0"/>
            <a:t>Intensità e Frequenza del gesto atletico</a:t>
          </a:r>
          <a:endParaRPr lang="it-IT" dirty="0"/>
        </a:p>
      </dgm:t>
    </dgm:pt>
    <dgm:pt modelId="{DE5E13DB-FEEE-463D-94C3-08CF38C1C0B0}">
      <dgm:prSet phldrT="[Testo]"/>
      <dgm:spPr/>
      <dgm:t>
        <a:bodyPr/>
        <a:lstStyle/>
        <a:p>
          <a:r>
            <a:rPr lang="it-IT" dirty="0" smtClean="0"/>
            <a:t>A</a:t>
          </a:r>
          <a:endParaRPr lang="it-IT" dirty="0"/>
        </a:p>
      </dgm:t>
    </dgm:pt>
    <dgm:pt modelId="{C5A9DAAC-E805-4525-9F77-7563A3E6C462}" type="sibTrans" cxnId="{AC3BA12B-0A9F-4637-812A-302DED7E2A10}">
      <dgm:prSet/>
      <dgm:spPr/>
      <dgm:t>
        <a:bodyPr/>
        <a:lstStyle/>
        <a:p>
          <a:endParaRPr lang="it-IT"/>
        </a:p>
      </dgm:t>
    </dgm:pt>
    <dgm:pt modelId="{D03114F1-0295-465C-91EA-CC93B9E53C4D}" type="parTrans" cxnId="{AC3BA12B-0A9F-4637-812A-302DED7E2A10}">
      <dgm:prSet/>
      <dgm:spPr/>
      <dgm:t>
        <a:bodyPr/>
        <a:lstStyle/>
        <a:p>
          <a:endParaRPr lang="it-IT"/>
        </a:p>
      </dgm:t>
    </dgm:pt>
    <dgm:pt modelId="{1786D8FD-3E67-4DAF-BBE4-1D4617237724}" type="sibTrans" cxnId="{0365863A-17A2-4BA9-A30C-0DD1B2683E91}">
      <dgm:prSet/>
      <dgm:spPr/>
      <dgm:t>
        <a:bodyPr/>
        <a:lstStyle/>
        <a:p>
          <a:endParaRPr lang="it-IT"/>
        </a:p>
      </dgm:t>
    </dgm:pt>
    <dgm:pt modelId="{C5F20A09-495B-4381-B55D-D0E728AFECC8}" type="parTrans" cxnId="{0365863A-17A2-4BA9-A30C-0DD1B2683E91}">
      <dgm:prSet/>
      <dgm:spPr/>
      <dgm:t>
        <a:bodyPr/>
        <a:lstStyle/>
        <a:p>
          <a:endParaRPr lang="it-IT"/>
        </a:p>
      </dgm:t>
    </dgm:pt>
    <dgm:pt modelId="{BE69FD8B-B467-415E-9B15-C8D29ACEDA90}">
      <dgm:prSet phldrT="[Testo]"/>
      <dgm:spPr/>
      <dgm:t>
        <a:bodyPr/>
        <a:lstStyle/>
        <a:p>
          <a:r>
            <a:rPr lang="it-IT" dirty="0" smtClean="0"/>
            <a:t>Deviazioni assiali, Età, Dismetrie arti inferiori, Allenamento, Gesto atletico, Materiali e </a:t>
          </a:r>
          <a:r>
            <a:rPr lang="it-IT" dirty="0" err="1" smtClean="0"/>
            <a:t>superﬁci</a:t>
          </a:r>
          <a:endParaRPr lang="it-IT" dirty="0"/>
        </a:p>
      </dgm:t>
    </dgm:pt>
    <dgm:pt modelId="{BC08D62E-499C-4FFB-A80B-63E256089573}" type="parTrans" cxnId="{2B7C3690-9AB6-4236-9836-F2A6CBA71A09}">
      <dgm:prSet/>
      <dgm:spPr/>
      <dgm:t>
        <a:bodyPr/>
        <a:lstStyle/>
        <a:p>
          <a:endParaRPr lang="it-IT"/>
        </a:p>
      </dgm:t>
    </dgm:pt>
    <dgm:pt modelId="{E37CE470-DEBD-4B9B-8576-A62BEC106BBF}" type="sibTrans" cxnId="{2B7C3690-9AB6-4236-9836-F2A6CBA71A09}">
      <dgm:prSet/>
      <dgm:spPr/>
      <dgm:t>
        <a:bodyPr/>
        <a:lstStyle/>
        <a:p>
          <a:endParaRPr lang="it-IT"/>
        </a:p>
      </dgm:t>
    </dgm:pt>
    <dgm:pt modelId="{BD3194E4-CCB9-444B-B097-59F9EC92DF1F}" type="pres">
      <dgm:prSet presAssocID="{1B62E948-32B9-49AC-B822-5A9CC370765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7B3806E-2A84-4805-B5E9-D056B280BAF2}" type="pres">
      <dgm:prSet presAssocID="{DE5E13DB-FEEE-463D-94C3-08CF38C1C0B0}" presName="composite" presStyleCnt="0"/>
      <dgm:spPr/>
    </dgm:pt>
    <dgm:pt modelId="{B67BD5E1-052B-4130-A7F8-652C2F0AC069}" type="pres">
      <dgm:prSet presAssocID="{DE5E13DB-FEEE-463D-94C3-08CF38C1C0B0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3B1BDE1-45EB-4F14-A0A6-D4F51E2E5688}" type="pres">
      <dgm:prSet presAssocID="{DE5E13DB-FEEE-463D-94C3-08CF38C1C0B0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C52B5-927C-4B56-925A-DB857D3E4018}" type="pres">
      <dgm:prSet presAssocID="{C5A9DAAC-E805-4525-9F77-7563A3E6C462}" presName="sp" presStyleCnt="0"/>
      <dgm:spPr/>
    </dgm:pt>
    <dgm:pt modelId="{5FA28732-C413-4492-A72D-5C71DBA3696C}" type="pres">
      <dgm:prSet presAssocID="{B86F9299-8CD3-4770-B651-7A53B9E7C4D8}" presName="composite" presStyleCnt="0"/>
      <dgm:spPr/>
    </dgm:pt>
    <dgm:pt modelId="{FBDA2EC3-B5C5-4604-915B-C92EE7794B7C}" type="pres">
      <dgm:prSet presAssocID="{B86F9299-8CD3-4770-B651-7A53B9E7C4D8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983484-6F92-4159-B0B9-178DABC0AF01}" type="pres">
      <dgm:prSet presAssocID="{B86F9299-8CD3-4770-B651-7A53B9E7C4D8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3A46210-F4A7-4484-8432-25F379729484}" srcId="{1B62E948-32B9-49AC-B822-5A9CC3707657}" destId="{B86F9299-8CD3-4770-B651-7A53B9E7C4D8}" srcOrd="1" destOrd="0" parTransId="{841EBF88-4D9F-41E4-9395-DD812E8E1CEF}" sibTransId="{A9A21F01-B583-40D6-B126-1D63811525B7}"/>
    <dgm:cxn modelId="{DCB511DF-F7A8-43B2-9522-EAFF0CEEE2E7}" type="presOf" srcId="{1B62E948-32B9-49AC-B822-5A9CC3707657}" destId="{BD3194E4-CCB9-444B-B097-59F9EC92DF1F}" srcOrd="0" destOrd="0" presId="urn:microsoft.com/office/officeart/2005/8/layout/chevron2"/>
    <dgm:cxn modelId="{0365863A-17A2-4BA9-A30C-0DD1B2683E91}" srcId="{DE5E13DB-FEEE-463D-94C3-08CF38C1C0B0}" destId="{49527356-BD93-4C11-B74D-26ED05F835A3}" srcOrd="0" destOrd="0" parTransId="{C5F20A09-495B-4381-B55D-D0E728AFECC8}" sibTransId="{1786D8FD-3E67-4DAF-BBE4-1D4617237724}"/>
    <dgm:cxn modelId="{163CE6FC-91DE-41B0-99B6-F101C46D4593}" type="presOf" srcId="{DE5E13DB-FEEE-463D-94C3-08CF38C1C0B0}" destId="{B67BD5E1-052B-4130-A7F8-652C2F0AC069}" srcOrd="0" destOrd="0" presId="urn:microsoft.com/office/officeart/2005/8/layout/chevron2"/>
    <dgm:cxn modelId="{2B7C3690-9AB6-4236-9836-F2A6CBA71A09}" srcId="{B86F9299-8CD3-4770-B651-7A53B9E7C4D8}" destId="{BE69FD8B-B467-415E-9B15-C8D29ACEDA90}" srcOrd="0" destOrd="0" parTransId="{BC08D62E-499C-4FFB-A80B-63E256089573}" sibTransId="{E37CE470-DEBD-4B9B-8576-A62BEC106BBF}"/>
    <dgm:cxn modelId="{6FE25D0D-CBE9-47E0-9C4F-1E05C2876852}" type="presOf" srcId="{BE69FD8B-B467-415E-9B15-C8D29ACEDA90}" destId="{AF983484-6F92-4159-B0B9-178DABC0AF01}" srcOrd="0" destOrd="0" presId="urn:microsoft.com/office/officeart/2005/8/layout/chevron2"/>
    <dgm:cxn modelId="{F4C8C16D-5D19-468A-B755-DCCEEE183B97}" type="presOf" srcId="{B86F9299-8CD3-4770-B651-7A53B9E7C4D8}" destId="{FBDA2EC3-B5C5-4604-915B-C92EE7794B7C}" srcOrd="0" destOrd="0" presId="urn:microsoft.com/office/officeart/2005/8/layout/chevron2"/>
    <dgm:cxn modelId="{25A139B4-4B5E-4831-A54A-B754BD519BF7}" type="presOf" srcId="{49527356-BD93-4C11-B74D-26ED05F835A3}" destId="{83B1BDE1-45EB-4F14-A0A6-D4F51E2E5688}" srcOrd="0" destOrd="0" presId="urn:microsoft.com/office/officeart/2005/8/layout/chevron2"/>
    <dgm:cxn modelId="{AC3BA12B-0A9F-4637-812A-302DED7E2A10}" srcId="{1B62E948-32B9-49AC-B822-5A9CC3707657}" destId="{DE5E13DB-FEEE-463D-94C3-08CF38C1C0B0}" srcOrd="0" destOrd="0" parTransId="{D03114F1-0295-465C-91EA-CC93B9E53C4D}" sibTransId="{C5A9DAAC-E805-4525-9F77-7563A3E6C462}"/>
    <dgm:cxn modelId="{1FDA09ED-6B4F-4EB4-BF91-5870A083143B}" type="presParOf" srcId="{BD3194E4-CCB9-444B-B097-59F9EC92DF1F}" destId="{47B3806E-2A84-4805-B5E9-D056B280BAF2}" srcOrd="0" destOrd="0" presId="urn:microsoft.com/office/officeart/2005/8/layout/chevron2"/>
    <dgm:cxn modelId="{84AF7974-19BD-4923-8C3C-E9C8796C38EB}" type="presParOf" srcId="{47B3806E-2A84-4805-B5E9-D056B280BAF2}" destId="{B67BD5E1-052B-4130-A7F8-652C2F0AC069}" srcOrd="0" destOrd="0" presId="urn:microsoft.com/office/officeart/2005/8/layout/chevron2"/>
    <dgm:cxn modelId="{780A680A-B222-4AF9-B670-23D10FEB9FC5}" type="presParOf" srcId="{47B3806E-2A84-4805-B5E9-D056B280BAF2}" destId="{83B1BDE1-45EB-4F14-A0A6-D4F51E2E5688}" srcOrd="1" destOrd="0" presId="urn:microsoft.com/office/officeart/2005/8/layout/chevron2"/>
    <dgm:cxn modelId="{2770226B-0FCF-48A0-A065-22D65DBB26D8}" type="presParOf" srcId="{BD3194E4-CCB9-444B-B097-59F9EC92DF1F}" destId="{AB1C52B5-927C-4B56-925A-DB857D3E4018}" srcOrd="1" destOrd="0" presId="urn:microsoft.com/office/officeart/2005/8/layout/chevron2"/>
    <dgm:cxn modelId="{BCB6A6A3-D9C5-45AB-BD1E-3E0EDDFF4845}" type="presParOf" srcId="{BD3194E4-CCB9-444B-B097-59F9EC92DF1F}" destId="{5FA28732-C413-4492-A72D-5C71DBA3696C}" srcOrd="2" destOrd="0" presId="urn:microsoft.com/office/officeart/2005/8/layout/chevron2"/>
    <dgm:cxn modelId="{7D757B2E-05A3-441E-AB4F-15BFC7D67065}" type="presParOf" srcId="{5FA28732-C413-4492-A72D-5C71DBA3696C}" destId="{FBDA2EC3-B5C5-4604-915B-C92EE7794B7C}" srcOrd="0" destOrd="0" presId="urn:microsoft.com/office/officeart/2005/8/layout/chevron2"/>
    <dgm:cxn modelId="{416F0E5D-CF88-47D0-90CB-F751DB4742DF}" type="presParOf" srcId="{5FA28732-C413-4492-A72D-5C71DBA3696C}" destId="{AF983484-6F92-4159-B0B9-178DABC0AF01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00121-0D0D-4743-B1FD-3BCA78FA0088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36256-213F-4DD7-9DE9-FA60C3B1207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336256-213F-4DD7-9DE9-FA60C3B1207D}" type="slidenum">
              <a:rPr lang="it-IT" smtClean="0"/>
              <a:pPr/>
              <a:t>48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igura a mano libera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29AE354-61D3-49BD-A947-E3B1DE61D07B}" type="datetimeFigureOut">
              <a:rPr lang="it-IT" smtClean="0"/>
              <a:pPr/>
              <a:t>19/04/2013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C13147B-ED50-4E5C-A5DE-7A5276811E8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banesi.it/Arearossa/Articoli/04potenz35.htm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0" y="0"/>
            <a:ext cx="2786050" cy="107154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38289"/>
            <a:ext cx="9144000" cy="324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347133" y="4429132"/>
            <a:ext cx="879686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it-IT" sz="2000" b="1" dirty="0"/>
          </a:p>
          <a:p>
            <a:pPr algn="ctr"/>
            <a:r>
              <a:rPr lang="it-IT" sz="2400" b="1" dirty="0" smtClean="0"/>
              <a:t>Dott. Giambattista </a:t>
            </a:r>
            <a:r>
              <a:rPr lang="it-IT" sz="2400" b="1" dirty="0" err="1" smtClean="0"/>
              <a:t>Parciante</a:t>
            </a:r>
            <a:r>
              <a:rPr lang="it-IT" sz="2400" b="1" dirty="0" smtClean="0"/>
              <a:t> </a:t>
            </a:r>
          </a:p>
          <a:p>
            <a:pPr algn="ctr"/>
            <a:r>
              <a:rPr lang="it-IT" sz="2400" b="1" dirty="0" smtClean="0"/>
              <a:t>U.O. Ortopedia e Traumatologia</a:t>
            </a:r>
          </a:p>
          <a:p>
            <a:pPr algn="ctr"/>
            <a:r>
              <a:rPr lang="it-IT" sz="2400" b="1" dirty="0" smtClean="0"/>
              <a:t>Ospedale Civile di Policoro (MT) </a:t>
            </a:r>
          </a:p>
          <a:p>
            <a:pPr algn="ctr"/>
            <a:endParaRPr lang="it-IT" sz="2400" b="1" dirty="0" smtClean="0"/>
          </a:p>
          <a:p>
            <a:pPr algn="ctr"/>
            <a:r>
              <a:rPr lang="it-IT" sz="3200" b="1" dirty="0" smtClean="0">
                <a:latin typeface="Aharoni" pitchFamily="2" charset="-79"/>
                <a:cs typeface="Aharoni" pitchFamily="2" charset="-79"/>
              </a:rPr>
              <a:t>“Lombalgie e tendinopatie nel maratoneta”</a:t>
            </a:r>
            <a:endParaRPr lang="it-IT" sz="3200" b="1" dirty="0">
              <a:latin typeface="Aharoni" pitchFamily="2" charset="-79"/>
              <a:cs typeface="Aharoni" pitchFamily="2" charset="-79"/>
            </a:endParaRPr>
          </a:p>
          <a:p>
            <a:pPr algn="ctr"/>
            <a:endParaRPr lang="it-IT" sz="2400" b="1" dirty="0"/>
          </a:p>
        </p:txBody>
      </p:sp>
      <p:pic>
        <p:nvPicPr>
          <p:cNvPr id="2052" name="Picture 7" descr="logofm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5785" y="0"/>
            <a:ext cx="1822449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8"/>
          <p:cNvSpPr txBox="1">
            <a:spLocks noChangeArrowheads="1"/>
          </p:cNvSpPr>
          <p:nvPr/>
        </p:nvSpPr>
        <p:spPr bwMode="auto">
          <a:xfrm>
            <a:off x="444501" y="1160860"/>
            <a:ext cx="84476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/>
              <a:t>Associazione Medico Sportiva Dilettantistica MATERA </a:t>
            </a:r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4434" y="0"/>
            <a:ext cx="2459567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652184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286000" y="1643049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it-IT" dirty="0" smtClean="0"/>
              <a:t>Nella corsa non è possibile prescindere da una personalizzazione del carico allenante in funzione delle caratteristiche di tendini, articolazioni, muscoli ecc.</a:t>
            </a:r>
            <a:br>
              <a:rPr lang="it-IT" dirty="0" smtClean="0"/>
            </a:br>
            <a:r>
              <a:rPr lang="it-IT" dirty="0" smtClean="0"/>
              <a:t>In termini più pratici, ogni </a:t>
            </a:r>
            <a:r>
              <a:rPr lang="it-IT" dirty="0" err="1" smtClean="0"/>
              <a:t>runner</a:t>
            </a:r>
            <a:r>
              <a:rPr lang="it-IT" dirty="0" smtClean="0"/>
              <a:t> ha un carico massimo gestibile senza</a:t>
            </a:r>
            <a:r>
              <a:rPr lang="it-IT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 infortuni</a:t>
            </a:r>
            <a:r>
              <a:rPr lang="it-IT" dirty="0" smtClean="0"/>
              <a:t>. Tale carico non è né infinito ("tanto io non mi infortuno mai"), né universale (cioè valido per tutti), ma deve essere considerato una caratteristica dell'atleta, esattamente come la sua prestazione.</a:t>
            </a:r>
            <a:br>
              <a:rPr lang="it-IT" dirty="0" smtClean="0"/>
            </a:br>
            <a:r>
              <a:rPr lang="it-IT" dirty="0" smtClean="0"/>
              <a:t>La pratica dimostra che esiste una </a:t>
            </a:r>
            <a:r>
              <a:rPr lang="it-IT" b="1" dirty="0" smtClean="0"/>
              <a:t>distanza critica</a:t>
            </a:r>
            <a:r>
              <a:rPr lang="it-IT" dirty="0" smtClean="0"/>
              <a:t> sulla singola seduta.</a:t>
            </a:r>
            <a:br>
              <a:rPr lang="it-IT" dirty="0" smtClean="0"/>
            </a:br>
            <a:r>
              <a:rPr lang="it-IT" b="1" i="1" dirty="0" smtClean="0">
                <a:solidFill>
                  <a:srgbClr val="FF0000"/>
                </a:solidFill>
              </a:rPr>
              <a:t>La distanza critica è quella distanza superata la quale aumenta nettamente la probabilità di infortunio.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La Distanza Critica</a:t>
            </a:r>
            <a:endParaRPr lang="it-IT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5984" y="228599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it-IT" sz="2400" dirty="0" smtClean="0"/>
              <a:t>Tralasciando i fattori sui quali non si può intervenire (età), i tre fattori che meglio agiscono sull'incremento della distanza critica sono</a:t>
            </a:r>
            <a:br>
              <a:rPr lang="it-IT" sz="2400" dirty="0" smtClean="0"/>
            </a:br>
            <a:r>
              <a:rPr lang="it-IT" sz="2400" dirty="0" smtClean="0"/>
              <a:t>la riduzione del sovrappeso;</a:t>
            </a:r>
          </a:p>
          <a:p>
            <a:pPr fontAlgn="base"/>
            <a:r>
              <a:rPr lang="it-IT" sz="2400" dirty="0" smtClean="0"/>
              <a:t>l'aumento della flessibilità;</a:t>
            </a:r>
          </a:p>
          <a:p>
            <a:pPr fontAlgn="base"/>
            <a:r>
              <a:rPr lang="it-IT" sz="2400" dirty="0" smtClean="0"/>
              <a:t>l'aumento della resistenza muscolare (</a:t>
            </a:r>
            <a:r>
              <a:rPr lang="it-IT" sz="2400" dirty="0" smtClean="0">
                <a:hlinkClick r:id="rId2"/>
              </a:rPr>
              <a:t>potenziamento</a:t>
            </a:r>
            <a:r>
              <a:rPr lang="it-IT" sz="2400" dirty="0" smtClean="0"/>
              <a:t>).</a:t>
            </a:r>
            <a:endParaRPr lang="it-IT" sz="2400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Fattori incidenti</a:t>
            </a:r>
            <a:endParaRPr lang="it-I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casistica tendinopatie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2286000"/>
            <a:ext cx="7969250" cy="2928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1500174"/>
            <a:ext cx="45720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         </a:t>
            </a:r>
            <a:endParaRPr lang="it-IT" sz="2800" dirty="0" smtClean="0"/>
          </a:p>
          <a:p>
            <a:pPr algn="just"/>
            <a:endParaRPr lang="it-IT" sz="2800" dirty="0" smtClean="0"/>
          </a:p>
          <a:p>
            <a:pPr algn="just"/>
            <a:r>
              <a:rPr lang="it-IT" sz="2800" dirty="0" smtClean="0"/>
              <a:t> inteso come effetto lesivo di sollecitazioni ripetute ciclicamente per lungo tempo o con intensità elevate, sull’apparato muscolo scheletrico.</a:t>
            </a:r>
            <a:endParaRPr lang="it-IT" sz="2800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		</a:t>
            </a:r>
            <a:r>
              <a:rPr lang="it-IT" dirty="0" smtClean="0">
                <a:solidFill>
                  <a:schemeClr val="bg1"/>
                </a:solidFill>
              </a:rPr>
              <a:t>SOVRACCARICO</a:t>
            </a:r>
            <a:endParaRPr lang="it-IT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 descr="obesita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071678"/>
            <a:ext cx="4503868" cy="3016258"/>
          </a:xfrm>
        </p:spPr>
      </p:pic>
      <p:sp>
        <p:nvSpPr>
          <p:cNvPr id="7" name="Segnaposto testo 6"/>
          <p:cNvSpPr>
            <a:spLocks noGrp="1"/>
          </p:cNvSpPr>
          <p:nvPr>
            <p:ph sz="half" idx="2"/>
          </p:nvPr>
        </p:nvSpPr>
        <p:spPr>
          <a:xfrm>
            <a:off x="5072066" y="1714488"/>
            <a:ext cx="3657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t-IT" sz="2800" dirty="0" smtClean="0"/>
              <a:t>Le patologie da </a:t>
            </a:r>
          </a:p>
          <a:p>
            <a:pPr>
              <a:buNone/>
            </a:pPr>
            <a:r>
              <a:rPr lang="it-IT" sz="2800" dirty="0" smtClean="0"/>
              <a:t>Sovraccarico </a:t>
            </a:r>
          </a:p>
          <a:p>
            <a:pPr>
              <a:buNone/>
            </a:pPr>
            <a:r>
              <a:rPr lang="it-IT" sz="2800" dirty="0" smtClean="0"/>
              <a:t>sono causate </a:t>
            </a:r>
          </a:p>
          <a:p>
            <a:pPr>
              <a:buNone/>
            </a:pPr>
            <a:r>
              <a:rPr lang="it-IT" sz="2800" dirty="0" smtClean="0"/>
              <a:t>dalla ripetizione </a:t>
            </a:r>
          </a:p>
          <a:p>
            <a:pPr>
              <a:buNone/>
            </a:pPr>
            <a:r>
              <a:rPr lang="it-IT" sz="2800" dirty="0" smtClean="0"/>
              <a:t>esasperata di </a:t>
            </a:r>
          </a:p>
          <a:p>
            <a:pPr>
              <a:buNone/>
            </a:pPr>
            <a:r>
              <a:rPr lang="it-IT" sz="2800" dirty="0" smtClean="0"/>
              <a:t>alcuni gesti </a:t>
            </a:r>
          </a:p>
          <a:p>
            <a:pPr>
              <a:buNone/>
            </a:pPr>
            <a:r>
              <a:rPr lang="it-IT" sz="2800" dirty="0" smtClean="0"/>
              <a:t>sportivi.</a:t>
            </a:r>
            <a:endParaRPr 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428596" y="1714488"/>
            <a:ext cx="7700970" cy="4214841"/>
          </a:xfrm>
          <a:noFill/>
        </p:spPr>
        <p:txBody>
          <a:bodyPr>
            <a:normAutofit/>
          </a:bodyPr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Possono interessare tutte le strutture dell’apparato locomotore ma colpiscono più frequentemente i tendini e </a:t>
            </a:r>
            <a:br>
              <a:rPr lang="it-IT" dirty="0" smtClean="0">
                <a:solidFill>
                  <a:schemeClr val="tx1"/>
                </a:solidFill>
              </a:rPr>
            </a:br>
            <a:r>
              <a:rPr lang="it-IT" dirty="0" smtClean="0">
                <a:solidFill>
                  <a:schemeClr val="tx1"/>
                </a:solidFill>
              </a:rPr>
              <a:t>le cartilagini articolari</a:t>
            </a:r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/>
          <p:cNvSpPr>
            <a:spLocks noGrp="1"/>
          </p:cNvSpPr>
          <p:nvPr>
            <p:ph sz="half" idx="4294967295"/>
          </p:nvPr>
        </p:nvSpPr>
        <p:spPr>
          <a:xfrm>
            <a:off x="3500430" y="857232"/>
            <a:ext cx="3657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t-IT" dirty="0" smtClean="0"/>
              <a:t>Vengono </a:t>
            </a:r>
          </a:p>
          <a:p>
            <a:pPr>
              <a:buNone/>
            </a:pPr>
            <a:r>
              <a:rPr lang="it-IT" dirty="0" smtClean="0"/>
              <a:t>definite anche </a:t>
            </a:r>
          </a:p>
          <a:p>
            <a:pPr>
              <a:buNone/>
            </a:pPr>
            <a:r>
              <a:rPr lang="it-IT" dirty="0" smtClean="0"/>
              <a:t>Microtraumatiche </a:t>
            </a:r>
          </a:p>
          <a:p>
            <a:pPr>
              <a:buNone/>
            </a:pPr>
            <a:r>
              <a:rPr lang="it-IT" dirty="0" smtClean="0"/>
              <a:t>proprio per </a:t>
            </a:r>
          </a:p>
          <a:p>
            <a:pPr>
              <a:buNone/>
            </a:pPr>
            <a:r>
              <a:rPr lang="it-IT" dirty="0" smtClean="0"/>
              <a:t>sottolineare che </a:t>
            </a:r>
          </a:p>
          <a:p>
            <a:pPr>
              <a:buNone/>
            </a:pPr>
            <a:r>
              <a:rPr lang="it-IT" dirty="0" smtClean="0"/>
              <a:t>riconoscono </a:t>
            </a:r>
          </a:p>
          <a:p>
            <a:pPr>
              <a:buNone/>
            </a:pPr>
            <a:r>
              <a:rPr lang="it-IT" dirty="0" smtClean="0"/>
              <a:t>come </a:t>
            </a:r>
          </a:p>
          <a:p>
            <a:pPr>
              <a:buNone/>
            </a:pPr>
            <a:r>
              <a:rPr lang="it-IT" dirty="0" smtClean="0"/>
              <a:t>patogenesi il </a:t>
            </a:r>
          </a:p>
          <a:p>
            <a:pPr>
              <a:buNone/>
            </a:pPr>
            <a:r>
              <a:rPr lang="it-IT" dirty="0" smtClean="0"/>
              <a:t>sommarsi di </a:t>
            </a:r>
          </a:p>
          <a:p>
            <a:pPr>
              <a:buNone/>
            </a:pPr>
            <a:r>
              <a:rPr lang="it-IT" dirty="0" smtClean="0"/>
              <a:t>infiniti gesti </a:t>
            </a:r>
          </a:p>
          <a:p>
            <a:pPr>
              <a:buNone/>
            </a:pPr>
            <a:r>
              <a:rPr lang="it-IT" dirty="0" smtClean="0"/>
              <a:t>sottosoglia.</a:t>
            </a:r>
            <a:endParaRPr lang="it-IT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28860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5" descr="cause sovraccarico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285875"/>
            <a:ext cx="6715125" cy="4651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egnaposto contenuto 3"/>
          <p:cNvGraphicFramePr>
            <a:graphicFrameLocks noGrp="1"/>
          </p:cNvGraphicFramePr>
          <p:nvPr>
            <p:ph idx="4294967295"/>
          </p:nvPr>
        </p:nvGraphicFramePr>
        <p:xfrm>
          <a:off x="1676400" y="1571625"/>
          <a:ext cx="7467600" cy="368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tangolo 4"/>
          <p:cNvSpPr/>
          <p:nvPr/>
        </p:nvSpPr>
        <p:spPr>
          <a:xfrm>
            <a:off x="357158" y="5500702"/>
            <a:ext cx="3300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Patologia</a:t>
            </a:r>
            <a:endParaRPr lang="it-IT" sz="54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Sindrome della </a:t>
            </a:r>
            <a:r>
              <a:rPr lang="it-IT" dirty="0" err="1" smtClean="0"/>
              <a:t>bandelletta</a:t>
            </a:r>
            <a:r>
              <a:rPr lang="it-IT" dirty="0" smtClean="0"/>
              <a:t> ileo-tibiale</a:t>
            </a:r>
            <a:endParaRPr lang="it-IT" dirty="0"/>
          </a:p>
        </p:txBody>
      </p:sp>
      <p:pic>
        <p:nvPicPr>
          <p:cNvPr id="10" name="Segnaposto contenuto 9" descr="benderella-iletibial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357430"/>
            <a:ext cx="3228975" cy="2800350"/>
          </a:xfrm>
        </p:spPr>
      </p:pic>
      <p:sp>
        <p:nvSpPr>
          <p:cNvPr id="9" name="Segnaposto contenuto 8"/>
          <p:cNvSpPr>
            <a:spLocks noGrp="1"/>
          </p:cNvSpPr>
          <p:nvPr>
            <p:ph sz="half" idx="4294967295"/>
          </p:nvPr>
        </p:nvSpPr>
        <p:spPr>
          <a:xfrm>
            <a:off x="3643306" y="2000240"/>
            <a:ext cx="4572000" cy="3471862"/>
          </a:xfrm>
        </p:spPr>
        <p:txBody>
          <a:bodyPr>
            <a:normAutofit/>
          </a:bodyPr>
          <a:lstStyle/>
          <a:p>
            <a:r>
              <a:rPr lang="it-IT" sz="2000" dirty="0" smtClean="0"/>
              <a:t>Sindrome dolorosa da </a:t>
            </a:r>
            <a:r>
              <a:rPr lang="it-IT" sz="2000" dirty="0" err="1" smtClean="0"/>
              <a:t>impingement</a:t>
            </a:r>
            <a:r>
              <a:rPr lang="it-IT" sz="2000" dirty="0" smtClean="0"/>
              <a:t> della </a:t>
            </a:r>
            <a:r>
              <a:rPr lang="it-IT" sz="2000" dirty="0" err="1" smtClean="0"/>
              <a:t>bendelletta</a:t>
            </a:r>
            <a:r>
              <a:rPr lang="it-IT" sz="2000" dirty="0" smtClean="0"/>
              <a:t> ileo-tibiale sul condilo femorale esterno a ginocchio flesso tra i 20°e 30°</a:t>
            </a:r>
          </a:p>
          <a:p>
            <a:r>
              <a:rPr lang="it-IT" sz="2000" dirty="0" smtClean="0"/>
              <a:t>Spesso accompagnata da reazione </a:t>
            </a:r>
            <a:r>
              <a:rPr lang="it-IT" sz="2000" dirty="0" err="1" smtClean="0"/>
              <a:t>borsitica</a:t>
            </a:r>
            <a:r>
              <a:rPr lang="it-IT" sz="2000" dirty="0" smtClean="0"/>
              <a:t> tra il condilo esterno ed il tubercolo di </a:t>
            </a:r>
            <a:r>
              <a:rPr lang="it-IT" sz="2000" dirty="0" err="1" smtClean="0"/>
              <a:t>Gerdy</a:t>
            </a:r>
            <a:endParaRPr lang="it-I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TENDINOPATIE</a:t>
            </a:r>
            <a:endParaRPr lang="it-IT" dirty="0"/>
          </a:p>
        </p:txBody>
      </p:sp>
      <p:pic>
        <p:nvPicPr>
          <p:cNvPr id="5" name="Segnaposto contenuto 4" descr="NY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81125" y="2601119"/>
            <a:ext cx="1809750" cy="2524125"/>
          </a:xfrm>
        </p:spPr>
      </p:pic>
      <p:pic>
        <p:nvPicPr>
          <p:cNvPr id="6" name="Segnaposto contenuto 5" descr="NY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43450" y="3020219"/>
            <a:ext cx="2705100" cy="1685925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571472" y="500042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it-IT" dirty="0" smtClean="0">
                <a:solidFill>
                  <a:schemeClr val="bg1"/>
                </a:solidFill>
              </a:rPr>
              <a:t>Eziologia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571472" y="2500306"/>
            <a:ext cx="7467600" cy="3614750"/>
          </a:xfrm>
        </p:spPr>
        <p:txBody>
          <a:bodyPr>
            <a:normAutofit/>
          </a:bodyPr>
          <a:lstStyle/>
          <a:p>
            <a:r>
              <a:rPr lang="it-IT" dirty="0" smtClean="0"/>
              <a:t>ginocchio varo</a:t>
            </a:r>
          </a:p>
          <a:p>
            <a:r>
              <a:rPr lang="it-IT" dirty="0" smtClean="0"/>
              <a:t>patologie del piede: </a:t>
            </a:r>
            <a:r>
              <a:rPr lang="it-IT" dirty="0" err="1" smtClean="0"/>
              <a:t>retropiede</a:t>
            </a:r>
            <a:r>
              <a:rPr lang="it-IT" dirty="0" smtClean="0"/>
              <a:t> varo,  piede </a:t>
            </a:r>
            <a:r>
              <a:rPr lang="it-IT" dirty="0" err="1" smtClean="0"/>
              <a:t>supinato</a:t>
            </a:r>
            <a:r>
              <a:rPr lang="it-IT" dirty="0" smtClean="0"/>
              <a:t>, piede cavo, </a:t>
            </a:r>
            <a:r>
              <a:rPr lang="it-IT" dirty="0" err="1" smtClean="0"/>
              <a:t>avampiede</a:t>
            </a:r>
            <a:r>
              <a:rPr lang="it-IT" dirty="0" smtClean="0"/>
              <a:t> </a:t>
            </a:r>
            <a:r>
              <a:rPr lang="it-IT" dirty="0" err="1" smtClean="0"/>
              <a:t>abdotto</a:t>
            </a:r>
            <a:endParaRPr lang="it-IT" dirty="0" smtClean="0"/>
          </a:p>
          <a:p>
            <a:r>
              <a:rPr lang="it-IT" dirty="0" smtClean="0"/>
              <a:t>debolezza degli abduttori dell’anca</a:t>
            </a:r>
          </a:p>
          <a:p>
            <a:r>
              <a:rPr lang="it-IT" dirty="0" smtClean="0"/>
              <a:t>tensione degli ischio-crurali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Terapia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0" y="1285860"/>
            <a:ext cx="7467600" cy="4525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it-IT" dirty="0" smtClean="0"/>
              <a:t>Trattamento medico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crioterapia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FANS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infiltrazione della borsa</a:t>
            </a:r>
          </a:p>
          <a:p>
            <a:pPr>
              <a:lnSpc>
                <a:spcPct val="120000"/>
              </a:lnSpc>
            </a:pPr>
            <a:r>
              <a:rPr lang="it-IT" dirty="0" smtClean="0"/>
              <a:t>Trattamento riabilitativo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stretching delle </a:t>
            </a:r>
            <a:r>
              <a:rPr lang="it-IT" dirty="0" err="1" smtClean="0"/>
              <a:t>bendelletta</a:t>
            </a:r>
            <a:endParaRPr lang="it-IT" dirty="0" smtClean="0"/>
          </a:p>
          <a:p>
            <a:pPr lvl="1">
              <a:lnSpc>
                <a:spcPct val="120000"/>
              </a:lnSpc>
            </a:pPr>
            <a:r>
              <a:rPr lang="it-IT" dirty="0" smtClean="0"/>
              <a:t>stretching ischio-crurali e 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tricipite surale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stretching dei glutei</a:t>
            </a:r>
          </a:p>
          <a:p>
            <a:pPr>
              <a:lnSpc>
                <a:spcPct val="120000"/>
              </a:lnSpc>
            </a:pPr>
            <a:r>
              <a:rPr lang="it-IT" dirty="0" smtClean="0"/>
              <a:t>Trattamento chirurgico</a:t>
            </a:r>
          </a:p>
          <a:p>
            <a:pPr lvl="1">
              <a:lnSpc>
                <a:spcPct val="120000"/>
              </a:lnSpc>
            </a:pPr>
            <a:r>
              <a:rPr lang="it-IT" dirty="0" smtClean="0"/>
              <a:t>asportazione della borsa e </a:t>
            </a:r>
            <a:r>
              <a:rPr lang="it-IT" dirty="0" err="1" smtClean="0"/>
              <a:t>detensione</a:t>
            </a:r>
            <a:r>
              <a:rPr lang="it-IT" dirty="0" smtClean="0"/>
              <a:t> della </a:t>
            </a:r>
            <a:r>
              <a:rPr lang="it-IT" dirty="0" err="1" smtClean="0"/>
              <a:t>bendelletta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Patologia del Tendine d’Achille</a:t>
            </a:r>
            <a:endParaRPr lang="it-IT" dirty="0"/>
          </a:p>
        </p:txBody>
      </p:sp>
      <p:pic>
        <p:nvPicPr>
          <p:cNvPr id="5" name="Segnaposto contenuto 4" descr="achilleo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2103726"/>
            <a:ext cx="3687518" cy="2632478"/>
          </a:xfrm>
        </p:spPr>
      </p:pic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t-IT" dirty="0" smtClean="0"/>
              <a:t>Il tendine d’Achille è sicuramente la struttura più interessata da patologie infiammatorie e degenerative, in particolare tra i corridori, coprendo circa il 6-12% delle lesioni cui possono incorrere, caricando durante la corsa un valore pari almeno otto volte il peso corporeo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achille sassu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714348" y="2214554"/>
            <a:ext cx="2822575" cy="2611437"/>
          </a:xfrm>
        </p:spPr>
      </p:pic>
      <p:pic>
        <p:nvPicPr>
          <p:cNvPr id="6" name="Segnaposto contenuto 5" descr="achilleo5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3714744" y="1500174"/>
            <a:ext cx="4289425" cy="3143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achilleo4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000100" y="2214554"/>
            <a:ext cx="2513013" cy="1868487"/>
          </a:xfrm>
        </p:spPr>
      </p:pic>
      <p:pic>
        <p:nvPicPr>
          <p:cNvPr id="6" name="Segnaposto contenuto 5" descr="achilleo3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4357686" y="2071678"/>
            <a:ext cx="4038600" cy="2573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smtClean="0"/>
              <a:t>Fattori predisponenti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smtClean="0"/>
              <a:t>carichi ripetuti eccedenti le capacità  funzionali del tendine; </a:t>
            </a:r>
          </a:p>
          <a:p>
            <a:r>
              <a:rPr lang="it-IT" dirty="0" smtClean="0"/>
              <a:t>improvvisi aumenti di lavoro (in intensità, durata o frequenza);</a:t>
            </a:r>
          </a:p>
          <a:p>
            <a:r>
              <a:rPr lang="it-IT" dirty="0" smtClean="0"/>
              <a:t>scarpe inadeguate (ad esempio con scarso  cuscinetto sotto calcaneare o  con contrafforti calcaneari insufficienti a  stabilizzare il </a:t>
            </a:r>
            <a:r>
              <a:rPr lang="it-IT" dirty="0" err="1" smtClean="0"/>
              <a:t>retropiede</a:t>
            </a:r>
            <a:r>
              <a:rPr lang="it-IT" dirty="0" smtClean="0"/>
              <a:t>);</a:t>
            </a:r>
          </a:p>
          <a:p>
            <a:r>
              <a:rPr lang="it-IT" dirty="0" smtClean="0"/>
              <a:t>eccessiva pronazione o supinazione del piede;</a:t>
            </a:r>
          </a:p>
          <a:p>
            <a:r>
              <a:rPr lang="it-IT" dirty="0" smtClean="0"/>
              <a:t>rigidità tendinea intrinseca del tendine (da ripetuti traumi, ad esempio);</a:t>
            </a:r>
          </a:p>
          <a:p>
            <a:r>
              <a:rPr lang="it-IT" dirty="0" smtClean="0"/>
              <a:t>limitazioni nella </a:t>
            </a:r>
            <a:r>
              <a:rPr lang="it-IT" dirty="0" err="1" smtClean="0"/>
              <a:t>dorsiflessione</a:t>
            </a:r>
            <a:r>
              <a:rPr lang="it-IT" dirty="0" smtClean="0"/>
              <a:t> della caviglia;</a:t>
            </a:r>
          </a:p>
          <a:p>
            <a:r>
              <a:rPr lang="it-IT" dirty="0" smtClean="0"/>
              <a:t>limitazioni nella flessione dorsale del piede a ginocchio esteso;</a:t>
            </a:r>
          </a:p>
          <a:p>
            <a:r>
              <a:rPr lang="it-IT" dirty="0" smtClean="0"/>
              <a:t>lassità </a:t>
            </a:r>
            <a:r>
              <a:rPr lang="it-IT" dirty="0" err="1" smtClean="0"/>
              <a:t>ligamentosa</a:t>
            </a:r>
            <a:r>
              <a:rPr lang="it-IT" dirty="0" smtClean="0"/>
              <a:t> della caviglia;</a:t>
            </a:r>
          </a:p>
          <a:p>
            <a:r>
              <a:rPr lang="it-IT" dirty="0" smtClean="0"/>
              <a:t>ginocchio valgo (angolo Q &gt; 10°);</a:t>
            </a:r>
          </a:p>
          <a:p>
            <a:r>
              <a:rPr lang="it-IT" dirty="0" smtClean="0"/>
              <a:t>limitazione del </a:t>
            </a:r>
            <a:r>
              <a:rPr lang="it-IT" dirty="0" err="1" smtClean="0"/>
              <a:t>range</a:t>
            </a:r>
            <a:r>
              <a:rPr lang="it-IT" dirty="0" smtClean="0"/>
              <a:t> di eversione dell’anca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achilleo2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1214414" y="642918"/>
            <a:ext cx="5786438" cy="4710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7467600" cy="4525963"/>
          </a:xfrm>
        </p:spPr>
        <p:txBody>
          <a:bodyPr>
            <a:normAutofit/>
          </a:bodyPr>
          <a:lstStyle/>
          <a:p>
            <a:r>
              <a:rPr lang="it-IT" dirty="0" smtClean="0"/>
              <a:t>Se l'atleta vuole condurre una vita atletica lunga e positiva, la soluzione migliore resta l'intervento di correzione del profilo calcaneare. Nei casi meno gravi, è possibile convivere con la situazione alternando periodi di stop a periodi di attività, in cui comunque il carico non può essere portato oltre un certo limite.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 Terapia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Crioterapia </a:t>
            </a:r>
          </a:p>
          <a:p>
            <a:r>
              <a:rPr lang="it-IT" dirty="0" err="1" smtClean="0"/>
              <a:t>Fans</a:t>
            </a:r>
            <a:endParaRPr lang="it-IT" dirty="0" smtClean="0"/>
          </a:p>
          <a:p>
            <a:r>
              <a:rPr lang="it-IT" dirty="0" smtClean="0"/>
              <a:t>Riposo</a:t>
            </a:r>
          </a:p>
          <a:p>
            <a:r>
              <a:rPr lang="it-IT" dirty="0" smtClean="0"/>
              <a:t>Stretching</a:t>
            </a:r>
          </a:p>
          <a:p>
            <a:r>
              <a:rPr lang="it-IT" dirty="0" smtClean="0"/>
              <a:t>Uso di </a:t>
            </a:r>
            <a:r>
              <a:rPr lang="it-IT" dirty="0" err="1" smtClean="0"/>
              <a:t>talloniera</a:t>
            </a:r>
            <a:r>
              <a:rPr lang="it-IT" dirty="0" smtClean="0"/>
              <a:t> o plantare</a:t>
            </a:r>
          </a:p>
          <a:p>
            <a:r>
              <a:rPr lang="it-IT" dirty="0" smtClean="0"/>
              <a:t>Laserterapia</a:t>
            </a:r>
          </a:p>
          <a:p>
            <a:r>
              <a:rPr lang="it-IT" dirty="0" smtClean="0"/>
              <a:t>Onde d’urto</a:t>
            </a:r>
            <a:endParaRPr lang="it-IT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4294967295"/>
          </p:nvPr>
        </p:nvSpPr>
        <p:spPr>
          <a:xfrm>
            <a:off x="0" y="1214438"/>
            <a:ext cx="7467600" cy="4525962"/>
          </a:xfrm>
        </p:spPr>
        <p:txBody>
          <a:bodyPr>
            <a:noAutofit/>
          </a:bodyPr>
          <a:lstStyle/>
          <a:p>
            <a:pPr algn="ctr"/>
            <a:r>
              <a:rPr lang="it-IT" sz="6000" dirty="0" smtClean="0">
                <a:solidFill>
                  <a:srgbClr val="FF0000"/>
                </a:solidFill>
              </a:rPr>
              <a:t>Sconsigliato l'uso frequente delle infiltrazioni per tamponare la situazione</a:t>
            </a:r>
            <a:endParaRPr lang="it-IT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Rotuleo ed Achilleo</a:t>
            </a:r>
            <a:endParaRPr lang="it-IT" dirty="0"/>
          </a:p>
        </p:txBody>
      </p:sp>
      <p:pic>
        <p:nvPicPr>
          <p:cNvPr id="6" name="Segnaposto contenuto 5" descr="tendine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928802"/>
            <a:ext cx="3929090" cy="3429024"/>
          </a:xfrm>
        </p:spPr>
      </p:pic>
      <p:pic>
        <p:nvPicPr>
          <p:cNvPr id="7" name="Segnaposto contenuto 6" descr="tendine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438" y="2000240"/>
            <a:ext cx="3052767" cy="3357586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Tendinite dei </a:t>
            </a:r>
            <a:r>
              <a:rPr lang="it-IT" dirty="0" err="1" smtClean="0"/>
              <a:t>Peronieri</a:t>
            </a:r>
            <a:endParaRPr lang="it-IT" dirty="0"/>
          </a:p>
        </p:txBody>
      </p:sp>
      <p:pic>
        <p:nvPicPr>
          <p:cNvPr id="5" name="Segnaposto contenuto 4" descr="tendinite peronei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2000240"/>
            <a:ext cx="3643338" cy="3286148"/>
          </a:xfrm>
        </p:spPr>
      </p:pic>
      <p:pic>
        <p:nvPicPr>
          <p:cNvPr id="6" name="Segnaposto contenuto 5" descr="tendinite peronei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357686" y="2071678"/>
            <a:ext cx="3643338" cy="3071834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Quadri Patologici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-Tendinite ( da stress o successiva a distorsione tibio-tarsica )</a:t>
            </a:r>
          </a:p>
          <a:p>
            <a:pPr>
              <a:buNone/>
            </a:pPr>
            <a:r>
              <a:rPr lang="it-IT" dirty="0" smtClean="0"/>
              <a:t>-Instabilità ( per lesione del </a:t>
            </a:r>
            <a:r>
              <a:rPr lang="it-IT" dirty="0" err="1" smtClean="0"/>
              <a:t>retinacolo</a:t>
            </a:r>
            <a:r>
              <a:rPr lang="it-IT" dirty="0" smtClean="0"/>
              <a:t> dei </a:t>
            </a:r>
            <a:r>
              <a:rPr lang="it-IT" dirty="0" err="1" smtClean="0"/>
              <a:t>peronieri</a:t>
            </a:r>
            <a:r>
              <a:rPr lang="it-IT" dirty="0" smtClean="0"/>
              <a:t> )</a:t>
            </a:r>
          </a:p>
          <a:p>
            <a:pPr>
              <a:buNone/>
            </a:pPr>
            <a:r>
              <a:rPr lang="it-IT" dirty="0" smtClean="0"/>
              <a:t>-Rottura tendinea</a:t>
            </a:r>
          </a:p>
          <a:p>
            <a:pPr>
              <a:buNone/>
            </a:pPr>
            <a:r>
              <a:rPr lang="it-IT" dirty="0" smtClean="0"/>
              <a:t>-Tendinosi</a:t>
            </a:r>
          </a:p>
          <a:p>
            <a:pPr>
              <a:buNone/>
            </a:pPr>
            <a:endParaRPr lang="it-IT" dirty="0" smtClean="0"/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b="1" dirty="0" smtClean="0"/>
              <a:t>      Sintomi</a:t>
            </a:r>
          </a:p>
          <a:p>
            <a:r>
              <a:rPr lang="it-IT" sz="1800" b="1" dirty="0" smtClean="0"/>
              <a:t>Dolore faccia esterna caviglia accentuato dalla corsa</a:t>
            </a:r>
          </a:p>
          <a:p>
            <a:r>
              <a:rPr lang="it-IT" sz="1800" b="1" dirty="0" smtClean="0"/>
              <a:t>Tumefazione </a:t>
            </a:r>
            <a:r>
              <a:rPr lang="it-IT" sz="1800" b="1" dirty="0" err="1" smtClean="0"/>
              <a:t>perimalleolare</a:t>
            </a:r>
            <a:r>
              <a:rPr lang="it-IT" sz="1800" b="1" dirty="0" smtClean="0"/>
              <a:t> esterna </a:t>
            </a:r>
            <a:endParaRPr lang="it-IT" sz="18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 Terapia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Riposo</a:t>
            </a:r>
          </a:p>
          <a:p>
            <a:r>
              <a:rPr lang="it-IT" dirty="0" smtClean="0"/>
              <a:t>Crioterapia locale</a:t>
            </a:r>
          </a:p>
          <a:p>
            <a:r>
              <a:rPr lang="it-IT" dirty="0" smtClean="0"/>
              <a:t>Tutore ( ex: </a:t>
            </a:r>
            <a:r>
              <a:rPr lang="it-IT" dirty="0" err="1" smtClean="0"/>
              <a:t>Aircast</a:t>
            </a:r>
            <a:r>
              <a:rPr lang="it-IT" dirty="0" smtClean="0"/>
              <a:t> )</a:t>
            </a:r>
          </a:p>
          <a:p>
            <a:r>
              <a:rPr lang="it-IT" dirty="0" err="1" smtClean="0"/>
              <a:t>Fans</a:t>
            </a:r>
            <a:endParaRPr lang="it-IT" dirty="0" smtClean="0"/>
          </a:p>
          <a:p>
            <a:r>
              <a:rPr lang="it-IT" dirty="0" smtClean="0"/>
              <a:t>FKT ( </a:t>
            </a:r>
            <a:r>
              <a:rPr lang="it-IT" dirty="0" err="1" smtClean="0"/>
              <a:t>Tens</a:t>
            </a:r>
            <a:r>
              <a:rPr lang="it-IT" dirty="0" smtClean="0"/>
              <a:t> – US – Laserterapia – Magnetoterapia )</a:t>
            </a:r>
          </a:p>
          <a:p>
            <a:r>
              <a:rPr lang="it-IT" dirty="0" smtClean="0"/>
              <a:t>Mesoterapia</a:t>
            </a:r>
          </a:p>
          <a:p>
            <a:r>
              <a:rPr lang="it-IT" dirty="0" smtClean="0"/>
              <a:t>Terapia Chirurgica</a:t>
            </a:r>
            <a:endParaRPr lang="it-IT" dirty="0"/>
          </a:p>
        </p:txBody>
      </p:sp>
      <p:pic>
        <p:nvPicPr>
          <p:cNvPr id="10" name="Segnaposto contenuto 9" descr="aircast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3438" y="1500174"/>
            <a:ext cx="2928958" cy="392909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Talalgia</a:t>
            </a:r>
            <a:r>
              <a:rPr lang="it-IT" dirty="0" smtClean="0">
                <a:solidFill>
                  <a:schemeClr val="bg1"/>
                </a:solidFill>
              </a:rPr>
              <a:t>  (Dolore al calcagno)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err="1" smtClean="0"/>
              <a:t>Fascite</a:t>
            </a:r>
            <a:r>
              <a:rPr lang="it-IT" dirty="0" smtClean="0"/>
              <a:t> plantare</a:t>
            </a:r>
          </a:p>
          <a:p>
            <a:r>
              <a:rPr lang="it-IT" dirty="0" smtClean="0"/>
              <a:t>Neuropatie da intrappolamento</a:t>
            </a:r>
          </a:p>
          <a:p>
            <a:r>
              <a:rPr lang="it-IT" dirty="0" smtClean="0"/>
              <a:t>Spina </a:t>
            </a:r>
            <a:r>
              <a:rPr lang="it-IT" dirty="0" err="1" smtClean="0"/>
              <a:t>calcaneale</a:t>
            </a:r>
            <a:r>
              <a:rPr lang="it-IT" dirty="0" smtClean="0"/>
              <a:t> (sperone)</a:t>
            </a:r>
          </a:p>
          <a:p>
            <a:r>
              <a:rPr lang="it-IT" dirty="0" smtClean="0"/>
              <a:t>Fratture da stress</a:t>
            </a:r>
          </a:p>
          <a:p>
            <a:r>
              <a:rPr lang="it-IT" dirty="0" smtClean="0"/>
              <a:t>Edema midollare</a:t>
            </a:r>
          </a:p>
          <a:p>
            <a:r>
              <a:rPr lang="it-IT" dirty="0" smtClean="0"/>
              <a:t>Avulsione della fascia plantare</a:t>
            </a:r>
          </a:p>
          <a:p>
            <a:r>
              <a:rPr lang="it-IT" dirty="0" smtClean="0"/>
              <a:t>Cisti ossee</a:t>
            </a:r>
          </a:p>
          <a:p>
            <a:r>
              <a:rPr lang="it-IT" dirty="0" smtClean="0"/>
              <a:t>M. di </a:t>
            </a:r>
            <a:r>
              <a:rPr lang="it-IT" dirty="0" err="1" smtClean="0"/>
              <a:t>Ledderhose</a:t>
            </a:r>
            <a:endParaRPr lang="it-IT" dirty="0" smtClean="0"/>
          </a:p>
          <a:p>
            <a:r>
              <a:rPr lang="it-IT" dirty="0" smtClean="0"/>
              <a:t>M. di </a:t>
            </a:r>
            <a:r>
              <a:rPr lang="it-IT" dirty="0" err="1" smtClean="0"/>
              <a:t>Sever</a:t>
            </a:r>
            <a:endParaRPr lang="it-IT" dirty="0" smtClean="0"/>
          </a:p>
          <a:p>
            <a:r>
              <a:rPr lang="it-IT" dirty="0" smtClean="0"/>
              <a:t>Artriti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err="1" smtClean="0">
                <a:solidFill>
                  <a:schemeClr val="bg1"/>
                </a:solidFill>
              </a:rPr>
              <a:t>Fascite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smtClean="0"/>
              <a:t>: Eziologia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Obesità (riduzione del cuscinetto </a:t>
            </a:r>
            <a:r>
              <a:rPr lang="it-IT" dirty="0" err="1" smtClean="0"/>
              <a:t>calc</a:t>
            </a:r>
            <a:r>
              <a:rPr lang="it-IT" dirty="0" smtClean="0"/>
              <a:t>.)</a:t>
            </a:r>
          </a:p>
          <a:p>
            <a:r>
              <a:rPr lang="it-IT" dirty="0" smtClean="0"/>
              <a:t>Piede cavo o piatto</a:t>
            </a:r>
          </a:p>
          <a:p>
            <a:r>
              <a:rPr lang="it-IT" dirty="0" smtClean="0"/>
              <a:t>calzature poco imbottite</a:t>
            </a:r>
          </a:p>
          <a:p>
            <a:r>
              <a:rPr lang="it-IT" dirty="0" smtClean="0"/>
              <a:t>portare pesi</a:t>
            </a:r>
          </a:p>
          <a:p>
            <a:r>
              <a:rPr lang="it-IT" dirty="0" smtClean="0"/>
              <a:t>corsa senza allenamento</a:t>
            </a:r>
          </a:p>
          <a:p>
            <a:r>
              <a:rPr lang="it-IT" dirty="0" smtClean="0"/>
              <a:t>corsa a piedi scalzi</a:t>
            </a:r>
          </a:p>
          <a:p>
            <a:r>
              <a:rPr lang="it-IT" dirty="0" smtClean="0"/>
              <a:t>surmenage sportivo</a:t>
            </a:r>
          </a:p>
          <a:p>
            <a:r>
              <a:rPr lang="it-IT" dirty="0" smtClean="0"/>
              <a:t>superficie di corsa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err="1" smtClean="0"/>
              <a:t>Fascite</a:t>
            </a:r>
            <a:r>
              <a:rPr lang="it-IT" dirty="0" smtClean="0"/>
              <a:t> Plantare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Si tratta di una infiammazione delle fibre (</a:t>
            </a:r>
            <a:r>
              <a:rPr lang="it-IT" dirty="0" err="1" smtClean="0"/>
              <a:t>entesite</a:t>
            </a:r>
            <a:r>
              <a:rPr lang="it-IT" dirty="0" smtClean="0"/>
              <a:t>) che stanno sotto il piede si attaccano al tallone e si allacciano alle dita. Sono fibre molto resistenti ma possono essere soggette a stress massimali: il calcagno è infatti l'osso più grande del piede ed è anche quello maggiormente sollecitato.</a:t>
            </a:r>
            <a:endParaRPr lang="it-IT" dirty="0"/>
          </a:p>
        </p:txBody>
      </p:sp>
      <p:pic>
        <p:nvPicPr>
          <p:cNvPr id="7" name="Segnaposto contenuto 6" descr="fascite-planta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43372" y="2248538"/>
            <a:ext cx="4696810" cy="310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Sintomatologia</a:t>
            </a:r>
            <a:endParaRPr lang="it-IT" dirty="0"/>
          </a:p>
        </p:txBody>
      </p:sp>
      <p:pic>
        <p:nvPicPr>
          <p:cNvPr id="5" name="Segnaposto contenuto 4" descr="fascite-plantare 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7224" y="1928802"/>
            <a:ext cx="3277156" cy="3453618"/>
          </a:xfrm>
        </p:spPr>
      </p:pic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286248" y="1857364"/>
            <a:ext cx="3657600" cy="4525963"/>
          </a:xfrm>
        </p:spPr>
        <p:txBody>
          <a:bodyPr>
            <a:normAutofit/>
          </a:bodyPr>
          <a:lstStyle/>
          <a:p>
            <a:r>
              <a:rPr lang="it-IT" sz="2400" dirty="0" smtClean="0"/>
              <a:t>dolore ad insorgenza spesso subdola </a:t>
            </a:r>
          </a:p>
          <a:p>
            <a:r>
              <a:rPr lang="it-IT" dirty="0" smtClean="0"/>
              <a:t>dolore al calcagno spesso sul versante mediale severo al mattino al risveglio a volte assai acuto con difficoltà alla deambulazione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3657600" cy="4525963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L’infiammazione della fascia plantare sembrerebbe essere causata da ripetuti microtraumatismi e </a:t>
            </a:r>
            <a:r>
              <a:rPr lang="it-IT" dirty="0" err="1" smtClean="0"/>
              <a:t>microlacerazioni</a:t>
            </a:r>
            <a:r>
              <a:rPr lang="it-IT" dirty="0" smtClean="0"/>
              <a:t> in trazione sulle inserzioni della fascia plantare e a ciò si associa a una periostite reattiva da trazione che causa lo sperone </a:t>
            </a:r>
            <a:r>
              <a:rPr lang="it-IT" dirty="0" err="1" smtClean="0"/>
              <a:t>calcaneale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5" name="Segnaposto contenuto 4" descr="achilleo5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3643306" y="1785926"/>
            <a:ext cx="4484687" cy="3286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contenuto 9" descr="fascite-plantare (2)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3657600" cy="3379787"/>
          </a:xfrm>
        </p:spPr>
      </p:pic>
      <p:sp>
        <p:nvSpPr>
          <p:cNvPr id="9" name="Segnaposto contenuto 8"/>
          <p:cNvSpPr>
            <a:spLocks noGrp="1"/>
          </p:cNvSpPr>
          <p:nvPr>
            <p:ph sz="half" idx="4294967295"/>
          </p:nvPr>
        </p:nvSpPr>
        <p:spPr>
          <a:xfrm>
            <a:off x="4143372" y="785794"/>
            <a:ext cx="3657600" cy="4525963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il mantenimento  per tempi lunghi  della posizione seduta anziché accovacciata, prevista dall’evoluzione, riduce la frequenza con la quale la fascia viene allungata e porta a una sua graduale contrazione. </a:t>
            </a:r>
          </a:p>
          <a:p>
            <a:endParaRPr lang="it-IT" dirty="0" smtClean="0"/>
          </a:p>
          <a:p>
            <a:r>
              <a:rPr lang="it-IT" dirty="0" err="1" smtClean="0"/>
              <a:t>---</a:t>
            </a:r>
            <a:r>
              <a:rPr lang="it-IT" dirty="0" smtClean="0"/>
              <a:t> </a:t>
            </a:r>
            <a:r>
              <a:rPr lang="it-IT" i="1" dirty="0" err="1" smtClean="0"/>
              <a:t>Nesse</a:t>
            </a:r>
            <a:r>
              <a:rPr lang="it-IT" dirty="0" smtClean="0"/>
              <a:t> 1999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 Terapia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Riposo (6-12 settimane) </a:t>
            </a:r>
          </a:p>
          <a:p>
            <a:r>
              <a:rPr lang="it-IT" dirty="0" err="1" smtClean="0"/>
              <a:t>Fans</a:t>
            </a:r>
            <a:endParaRPr lang="it-IT" dirty="0" smtClean="0"/>
          </a:p>
          <a:p>
            <a:r>
              <a:rPr lang="it-IT" dirty="0" smtClean="0"/>
              <a:t>soletta in silicone</a:t>
            </a:r>
          </a:p>
          <a:p>
            <a:r>
              <a:rPr lang="it-IT" dirty="0" smtClean="0"/>
              <a:t>esercizi di elongazione della fascia plantare e del polpaccio</a:t>
            </a:r>
          </a:p>
          <a:p>
            <a:r>
              <a:rPr lang="it-IT" dirty="0" smtClean="0"/>
              <a:t>infiltrazioni</a:t>
            </a:r>
          </a:p>
          <a:p>
            <a:r>
              <a:rPr lang="it-IT" dirty="0" smtClean="0"/>
              <a:t>onde d’urto</a:t>
            </a:r>
          </a:p>
          <a:p>
            <a:r>
              <a:rPr lang="it-IT" dirty="0" smtClean="0"/>
              <a:t>Terapia chirurgica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Microstruttura</a:t>
            </a:r>
            <a:endParaRPr lang="it-IT" dirty="0"/>
          </a:p>
        </p:txBody>
      </p:sp>
      <p:pic>
        <p:nvPicPr>
          <p:cNvPr id="4" name="Segnaposto contenuto 3" descr="tendine strutt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785926"/>
            <a:ext cx="6072230" cy="3429023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Tutore       AIRHEEL</a:t>
            </a:r>
            <a:endParaRPr lang="it-IT" dirty="0"/>
          </a:p>
        </p:txBody>
      </p:sp>
      <p:pic>
        <p:nvPicPr>
          <p:cNvPr id="7" name="Segnaposto contenuto 6" descr="airheel2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1857375"/>
            <a:ext cx="2428875" cy="2928938"/>
          </a:xfrm>
        </p:spPr>
      </p:pic>
      <p:pic>
        <p:nvPicPr>
          <p:cNvPr id="10" name="Segnaposto contenuto 9" descr="airheel1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3857620" y="1571612"/>
            <a:ext cx="3143250" cy="3857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ONDE d’URTO</a:t>
            </a:r>
            <a:endParaRPr lang="it-IT" dirty="0"/>
          </a:p>
        </p:txBody>
      </p:sp>
      <p:pic>
        <p:nvPicPr>
          <p:cNvPr id="5" name="Segnaposto contenuto 4" descr="NO e onde d'urt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928802"/>
            <a:ext cx="3829080" cy="3786214"/>
          </a:xfrm>
        </p:spPr>
      </p:pic>
      <p:pic>
        <p:nvPicPr>
          <p:cNvPr id="6" name="Segnaposto contenuto 5" descr="onde urto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29124" y="1857364"/>
            <a:ext cx="3500462" cy="3286148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Ingegneria Tissutale 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Obiettivo:</a:t>
            </a:r>
          </a:p>
          <a:p>
            <a:r>
              <a:rPr lang="it-IT" dirty="0" smtClean="0"/>
              <a:t>Rigenerazione dei tessuti mediante introduzione di cellule su </a:t>
            </a:r>
            <a:r>
              <a:rPr lang="it-IT" dirty="0" err="1" smtClean="0"/>
              <a:t>scaffolds</a:t>
            </a:r>
            <a:r>
              <a:rPr lang="it-IT" dirty="0" smtClean="0"/>
              <a:t> ( supporti ) biologici con l’ausilio di fattori di crescita ( </a:t>
            </a:r>
            <a:r>
              <a:rPr lang="it-IT" dirty="0" err="1" smtClean="0"/>
              <a:t>Grow</a:t>
            </a:r>
            <a:r>
              <a:rPr lang="it-IT" dirty="0" smtClean="0"/>
              <a:t> </a:t>
            </a:r>
            <a:r>
              <a:rPr lang="it-IT" dirty="0" err="1" smtClean="0"/>
              <a:t>Factor</a:t>
            </a:r>
            <a:r>
              <a:rPr lang="it-IT" dirty="0" smtClean="0"/>
              <a:t> ) </a:t>
            </a:r>
          </a:p>
          <a:p>
            <a:r>
              <a:rPr lang="it-IT" dirty="0" smtClean="0"/>
              <a:t>PRP: plasma ricco in piastrine.</a:t>
            </a:r>
            <a:endParaRPr lang="it-IT" dirty="0"/>
          </a:p>
        </p:txBody>
      </p:sp>
      <p:pic>
        <p:nvPicPr>
          <p:cNvPr id="5" name="Segnaposto contenuto 4" descr="PRP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14810" y="1714488"/>
            <a:ext cx="3857652" cy="3357586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b="1" dirty="0" smtClean="0"/>
              <a:t>          Ginocchio del Corridore</a:t>
            </a:r>
            <a:br>
              <a:rPr lang="it-IT" sz="3600" b="1" dirty="0" smtClean="0"/>
            </a:br>
            <a:r>
              <a:rPr lang="it-IT" sz="3600" b="1" dirty="0" smtClean="0"/>
              <a:t>“ Sindrome del dolore </a:t>
            </a:r>
            <a:r>
              <a:rPr lang="it-IT" sz="3600" b="1" dirty="0" err="1" smtClean="0"/>
              <a:t>femoro-rotuleo</a:t>
            </a:r>
            <a:endParaRPr lang="it-IT" sz="3600" b="1" dirty="0"/>
          </a:p>
        </p:txBody>
      </p:sp>
      <p:pic>
        <p:nvPicPr>
          <p:cNvPr id="8" name="Segnaposto contenuto 7" descr="ginocchio corridor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428736"/>
            <a:ext cx="2743207" cy="3929090"/>
          </a:xfrm>
        </p:spPr>
      </p:pic>
      <p:pic>
        <p:nvPicPr>
          <p:cNvPr id="9" name="Segnaposto contenuto 8" descr="ginocchio corridore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29058" y="1571612"/>
            <a:ext cx="4000528" cy="3500462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b="1" dirty="0" smtClean="0"/>
              <a:t>E’ la patologia più comune fra i </a:t>
            </a:r>
            <a:r>
              <a:rPr lang="it-IT" sz="3600" b="1" dirty="0" err="1" smtClean="0"/>
              <a:t>Runners</a:t>
            </a:r>
            <a:endParaRPr lang="it-IT" sz="3600" b="1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SOFFERENZA OSSO SUB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CONDRALE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Dolore ( ++ scendendo la scala o percorso in discesa)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it-IT" sz="1800" dirty="0" smtClean="0"/>
              <a:t>+ frequente in giovani atleti di sesso femminile</a:t>
            </a:r>
          </a:p>
          <a:p>
            <a:r>
              <a:rPr lang="it-IT" sz="1800" dirty="0" smtClean="0"/>
              <a:t>40% delle lesioni da </a:t>
            </a:r>
            <a:r>
              <a:rPr lang="it-IT" sz="1800" dirty="0" err="1" smtClean="0"/>
              <a:t>overuse</a:t>
            </a:r>
            <a:endParaRPr lang="it-IT" sz="1800" dirty="0" smtClean="0"/>
          </a:p>
          <a:p>
            <a:r>
              <a:rPr lang="it-IT" sz="1800" dirty="0" smtClean="0"/>
              <a:t>Correlato a piede piatto o cavo</a:t>
            </a:r>
          </a:p>
          <a:p>
            <a:r>
              <a:rPr lang="it-IT" sz="1800" dirty="0" smtClean="0"/>
              <a:t>Insufficienza del quadricipite femorale</a:t>
            </a:r>
          </a:p>
          <a:p>
            <a:r>
              <a:rPr lang="it-IT" sz="1800" dirty="0" smtClean="0"/>
              <a:t>Rotula </a:t>
            </a:r>
            <a:r>
              <a:rPr lang="it-IT" sz="1800" dirty="0" err="1" smtClean="0"/>
              <a:t>disassiata</a:t>
            </a:r>
            <a:r>
              <a:rPr lang="it-IT" sz="1800" dirty="0" smtClean="0"/>
              <a:t> nella gola intercondiloidea</a:t>
            </a:r>
          </a:p>
          <a:p>
            <a:r>
              <a:rPr lang="it-IT" sz="1800" dirty="0" smtClean="0"/>
              <a:t>Stress </a:t>
            </a:r>
            <a:r>
              <a:rPr lang="it-IT" sz="1800" dirty="0" err="1" smtClean="0"/>
              <a:t>femoro-patellare</a:t>
            </a:r>
            <a:endParaRPr lang="it-IT" sz="1800" dirty="0" smtClean="0"/>
          </a:p>
          <a:p>
            <a:endParaRPr lang="it-IT" sz="1800" dirty="0" smtClean="0"/>
          </a:p>
          <a:p>
            <a:r>
              <a:rPr lang="it-IT" sz="1800" dirty="0" smtClean="0"/>
              <a:t>  </a:t>
            </a:r>
          </a:p>
          <a:p>
            <a:endParaRPr lang="it-IT" sz="1800" dirty="0"/>
          </a:p>
        </p:txBody>
      </p:sp>
      <p:pic>
        <p:nvPicPr>
          <p:cNvPr id="7" name="Segnaposto contenuto 6" descr="CORRIDORE3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3438" y="1714488"/>
            <a:ext cx="3355974" cy="3214710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Trattamento :    </a:t>
            </a:r>
            <a:r>
              <a:rPr lang="it-IT" b="1" dirty="0" err="1" smtClean="0"/>
              <a:t>R.I.C.E.</a:t>
            </a:r>
            <a:endParaRPr lang="it-IT" b="1" dirty="0"/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 ( </a:t>
            </a:r>
            <a:r>
              <a:rPr lang="it-IT" dirty="0" err="1" smtClean="0"/>
              <a:t>rest</a:t>
            </a:r>
            <a:r>
              <a:rPr lang="it-IT" dirty="0" smtClean="0"/>
              <a:t> ) Riposo</a:t>
            </a:r>
          </a:p>
          <a:p>
            <a:r>
              <a:rPr lang="it-IT" dirty="0" smtClean="0"/>
              <a:t>I   ( </a:t>
            </a:r>
            <a:r>
              <a:rPr lang="it-IT" dirty="0" err="1" smtClean="0"/>
              <a:t>ice</a:t>
            </a:r>
            <a:r>
              <a:rPr lang="it-IT" dirty="0" smtClean="0"/>
              <a:t> )  Ghiaccio</a:t>
            </a:r>
          </a:p>
          <a:p>
            <a:r>
              <a:rPr lang="it-IT" dirty="0" smtClean="0"/>
              <a:t>C ( </a:t>
            </a:r>
            <a:r>
              <a:rPr lang="it-IT" dirty="0" err="1" smtClean="0"/>
              <a:t>compression</a:t>
            </a:r>
            <a:r>
              <a:rPr lang="it-IT" dirty="0" smtClean="0"/>
              <a:t> ) Compressione</a:t>
            </a:r>
          </a:p>
          <a:p>
            <a:r>
              <a:rPr lang="it-IT" dirty="0" smtClean="0"/>
              <a:t>E ( </a:t>
            </a:r>
            <a:r>
              <a:rPr lang="it-IT" dirty="0" err="1" smtClean="0"/>
              <a:t>Elevation</a:t>
            </a:r>
            <a:r>
              <a:rPr lang="it-IT" dirty="0" smtClean="0"/>
              <a:t> ) </a:t>
            </a:r>
            <a:r>
              <a:rPr lang="it-IT" dirty="0" err="1" smtClean="0"/>
              <a:t>Elevation</a:t>
            </a:r>
            <a:endParaRPr lang="it-IT" dirty="0" smtClean="0"/>
          </a:p>
          <a:p>
            <a:r>
              <a:rPr lang="it-IT" sz="7200" dirty="0" smtClean="0"/>
              <a:t> + </a:t>
            </a:r>
            <a:r>
              <a:rPr lang="it-IT" sz="3600" dirty="0" err="1" smtClean="0"/>
              <a:t>Protection</a:t>
            </a:r>
            <a:r>
              <a:rPr lang="it-IT" sz="3600" dirty="0" smtClean="0"/>
              <a:t> ( evitare la corsa )</a:t>
            </a:r>
            <a:endParaRPr lang="it-IT" sz="36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Sindrome del Piriforme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Fenomeni ipertrofici e di irrigidimento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7" name="Segnaposto contenuto 6" descr="muscolo_piriforme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048544" y="2097881"/>
            <a:ext cx="2857500" cy="2781300"/>
          </a:xfrm>
        </p:spPr>
      </p:pic>
      <p:sp>
        <p:nvSpPr>
          <p:cNvPr id="5" name="Segnaposto testo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“ Falsa sciatalgia “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8" name="Segnaposto contenuto 7" descr="piriforme 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72066" y="2071678"/>
            <a:ext cx="2665409" cy="2857520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 Terapia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Ultrasuoni</a:t>
            </a:r>
          </a:p>
          <a:p>
            <a:r>
              <a:rPr lang="it-IT" dirty="0" smtClean="0"/>
              <a:t>Massaggi Trasversali Profondi</a:t>
            </a:r>
          </a:p>
          <a:p>
            <a:r>
              <a:rPr lang="it-IT" dirty="0" smtClean="0"/>
              <a:t>Stretching</a:t>
            </a:r>
          </a:p>
          <a:p>
            <a:r>
              <a:rPr lang="it-IT" dirty="0" err="1" smtClean="0"/>
              <a:t>Tecarterapia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LOMBALGIA nel MARATONETA</a:t>
            </a:r>
            <a:endParaRPr lang="it-IT" dirty="0"/>
          </a:p>
        </p:txBody>
      </p:sp>
      <p:pic>
        <p:nvPicPr>
          <p:cNvPr id="11" name="Segnaposto contenuto 10" descr="lombalgia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786182" y="1428736"/>
            <a:ext cx="3929090" cy="3857652"/>
          </a:xfrm>
        </p:spPr>
      </p:pic>
      <p:pic>
        <p:nvPicPr>
          <p:cNvPr id="10" name="Segnaposto contenuto 9" descr="lombalgia 1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352550" y="2720181"/>
            <a:ext cx="1866900" cy="2286000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600" dirty="0" smtClean="0"/>
              <a:t> L’ efficienza funzionale della colonna</a:t>
            </a:r>
            <a:br>
              <a:rPr lang="it-IT" sz="3600" dirty="0" smtClean="0"/>
            </a:br>
            <a:r>
              <a:rPr lang="it-IT" sz="3600" dirty="0" smtClean="0"/>
              <a:t>dipende da:</a:t>
            </a:r>
            <a:endParaRPr lang="it-IT" sz="3600" dirty="0"/>
          </a:p>
        </p:txBody>
      </p:sp>
      <p:sp>
        <p:nvSpPr>
          <p:cNvPr id="7" name="Segnaposto contenuto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Integrità </a:t>
            </a:r>
            <a:r>
              <a:rPr lang="it-IT" dirty="0" err="1" smtClean="0"/>
              <a:t>anatomo-funzionale</a:t>
            </a:r>
            <a:r>
              <a:rPr lang="it-IT" dirty="0" smtClean="0"/>
              <a:t> delle singole unità funzionali che la costituiscono.</a:t>
            </a:r>
          </a:p>
          <a:p>
            <a:r>
              <a:rPr lang="it-IT" dirty="0" smtClean="0"/>
              <a:t>Unità Funzionale = due vertebre adiacenti e tessuti interposti</a:t>
            </a:r>
            <a:endParaRPr lang="it-IT" dirty="0"/>
          </a:p>
        </p:txBody>
      </p:sp>
      <p:pic>
        <p:nvPicPr>
          <p:cNvPr id="9" name="Segnaposto contenuto 8" descr="unità funzional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43372" y="1785926"/>
            <a:ext cx="3571900" cy="335758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357422" y="200024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400" dirty="0" smtClean="0"/>
              <a:t>Perché il tendine è la struttura più colpita nell’atleta ? </a:t>
            </a:r>
            <a:br>
              <a:rPr lang="it-IT" sz="2400" dirty="0" smtClean="0"/>
            </a:br>
            <a:r>
              <a:rPr lang="it-IT" sz="2400" dirty="0" smtClean="0"/>
              <a:t>Il motivo è dato dal fatto che il tendine, a differenza del muscolo, è una struttura poco vascolarizzata, adatta a sopportare l’ischemia relativa durante l’esercizio fisico ma con scarse proprietà di adattamento e scarsa capacità </a:t>
            </a:r>
            <a:r>
              <a:rPr lang="it-IT" sz="2400" dirty="0" err="1" smtClean="0"/>
              <a:t>riparativa</a:t>
            </a:r>
            <a:r>
              <a:rPr lang="it-IT" sz="2400" dirty="0" smtClean="0"/>
              <a:t>.</a:t>
            </a:r>
            <a:endParaRPr lang="it-IT" sz="2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LOW BACK PAIN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Dolore localizzato nella regione compresa tra le ultime coste e le pieghe </a:t>
            </a:r>
            <a:r>
              <a:rPr lang="it-IT" dirty="0" err="1" smtClean="0"/>
              <a:t>glutee</a:t>
            </a:r>
            <a:endParaRPr lang="it-IT" dirty="0"/>
          </a:p>
        </p:txBody>
      </p:sp>
      <p:pic>
        <p:nvPicPr>
          <p:cNvPr id="10" name="Segnaposto contenuto 9" descr="HURJACAIED9AQCAE8MZK4CA3371DBCAFQ1Z3CCA9RDACDCAIC0J9UCAF77M37CAN5022SCAM0UC8GCAAT8YNOCA5DAD2XCAKK3J42CAVZZWFOCAQVIIQXCAKT1EZ9CAXOMQGECAO3TQQ0CARYBI0F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0" y="1785926"/>
            <a:ext cx="3000396" cy="3571900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smtClean="0"/>
              <a:t>Eziologia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Atleta inadatto alle situazioni richieste</a:t>
            </a:r>
          </a:p>
          <a:p>
            <a:r>
              <a:rPr lang="it-IT" dirty="0" smtClean="0"/>
              <a:t>Biomeccanica del gesto sportivo scorretta</a:t>
            </a:r>
          </a:p>
          <a:p>
            <a:r>
              <a:rPr lang="it-IT" dirty="0" smtClean="0"/>
              <a:t>Anomalie morfologiche del rachide congenite e/o acquisite</a:t>
            </a:r>
          </a:p>
          <a:p>
            <a:r>
              <a:rPr lang="it-IT" dirty="0" smtClean="0"/>
              <a:t>Sovraccarichi funzionali (</a:t>
            </a:r>
            <a:r>
              <a:rPr lang="it-IT" dirty="0" err="1" smtClean="0"/>
              <a:t>microtraumi-tensioni-resistenze</a:t>
            </a:r>
            <a:r>
              <a:rPr lang="it-IT" dirty="0" smtClean="0"/>
              <a:t> ) che non riflettono la sua fisiologia.  </a:t>
            </a:r>
            <a:endParaRPr lang="it-IT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</a:t>
            </a:r>
            <a:r>
              <a:rPr lang="it-IT" dirty="0" err="1" smtClean="0"/>
              <a:t>Running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b="1" u="sng" dirty="0" smtClean="0"/>
              <a:t>Effetto favorevole</a:t>
            </a:r>
            <a:r>
              <a:rPr lang="it-IT" sz="2800" b="1" dirty="0" smtClean="0"/>
              <a:t>     </a:t>
            </a:r>
            <a:r>
              <a:rPr lang="it-IT" sz="2800" dirty="0" smtClean="0"/>
              <a:t>per rinforzo masse muscolari e conseguente effetto di ammortizzazione delle sollecitazioni discali</a:t>
            </a:r>
          </a:p>
          <a:p>
            <a:endParaRPr lang="it-IT" sz="2800" b="1" u="sng" dirty="0" smtClean="0"/>
          </a:p>
          <a:p>
            <a:r>
              <a:rPr lang="it-IT" sz="2800" b="1" u="sng" dirty="0" smtClean="0"/>
              <a:t>Effetto nocivo</a:t>
            </a:r>
            <a:r>
              <a:rPr lang="it-IT" sz="2800" dirty="0" smtClean="0"/>
              <a:t>  per microtraumi ripetuti ( soprattutto su colonne di adolescenti e colonne non più giovani )  </a:t>
            </a:r>
            <a:endParaRPr lang="it-IT" sz="28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Nel Maratoneta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Eccesso di Lavoro Meccanico (</a:t>
            </a:r>
            <a:r>
              <a:rPr lang="it-IT" dirty="0" err="1" smtClean="0"/>
              <a:t>ipersollecitazione</a:t>
            </a:r>
            <a:r>
              <a:rPr lang="it-IT" dirty="0" smtClean="0"/>
              <a:t> delle unità funzionali rachidee)</a:t>
            </a:r>
          </a:p>
          <a:p>
            <a:r>
              <a:rPr lang="it-IT" dirty="0" smtClean="0"/>
              <a:t>Eccesso di Stress Psicologico ( per la lunga durata di questo tipo di sforzo)</a:t>
            </a:r>
          </a:p>
          <a:p>
            <a:r>
              <a:rPr lang="it-IT" dirty="0" smtClean="0"/>
              <a:t>Eccesso di Lavoro </a:t>
            </a:r>
            <a:r>
              <a:rPr lang="it-IT" dirty="0" err="1" smtClean="0"/>
              <a:t>Viscerale-Organico-Metabolico</a:t>
            </a:r>
            <a:r>
              <a:rPr lang="it-IT" dirty="0" smtClean="0"/>
              <a:t> ( per la continua produzione di energia )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       42 Km Maratoneta di 70kg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Sostiene forze pari a 2800 tonnellate!!! gravanti su </a:t>
            </a:r>
            <a:r>
              <a:rPr lang="it-IT" dirty="0" err="1" smtClean="0"/>
              <a:t>caviglia-ginocchia-anca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5000 contatti piede-terreno ogni ora</a:t>
            </a:r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5" name="Segnaposto contenuto 4" descr="achilleo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57687" y="2071678"/>
            <a:ext cx="3786214" cy="3071834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Tipi di sovraccarico 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Fatica ( movimenti torsionali e di </a:t>
            </a:r>
            <a:r>
              <a:rPr lang="it-IT" dirty="0" err="1" smtClean="0"/>
              <a:t>flesso-estensione</a:t>
            </a:r>
            <a:r>
              <a:rPr lang="it-IT" dirty="0" smtClean="0"/>
              <a:t> ripetitivi aggravati da inadeguato periodo di recupero )</a:t>
            </a:r>
          </a:p>
          <a:p>
            <a:r>
              <a:rPr lang="it-IT" dirty="0" smtClean="0"/>
              <a:t>Sovraccarico da carico supermassimale ( per esaurimento muscolare )</a:t>
            </a:r>
          </a:p>
          <a:p>
            <a:r>
              <a:rPr lang="it-IT" dirty="0" smtClean="0"/>
              <a:t>Sovraccarico involontario ( errore tecnico, cattiva forma, caduta o collisione accidentale .</a:t>
            </a:r>
            <a:endParaRPr lang="it-IT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467600" cy="1143000"/>
          </a:xfrm>
        </p:spPr>
        <p:txBody>
          <a:bodyPr/>
          <a:lstStyle/>
          <a:p>
            <a:r>
              <a:rPr lang="it-IT" dirty="0" smtClean="0"/>
              <a:t>                  Lombalgie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POSTURALI</a:t>
            </a:r>
          </a:p>
          <a:p>
            <a:r>
              <a:rPr lang="it-IT" dirty="0" smtClean="0"/>
              <a:t>Accentuazione della lordosi lombare (“pancia in fuori e sedere in dietro “)</a:t>
            </a:r>
          </a:p>
          <a:p>
            <a:pPr>
              <a:buNone/>
            </a:pP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CINETICHE</a:t>
            </a:r>
          </a:p>
          <a:p>
            <a:r>
              <a:rPr lang="it-IT" dirty="0" smtClean="0"/>
              <a:t>Sollecitazioni anormali su una colonna normale</a:t>
            </a:r>
          </a:p>
          <a:p>
            <a:pPr>
              <a:buNone/>
            </a:pPr>
            <a:r>
              <a:rPr lang="it-IT" dirty="0" smtClean="0"/>
              <a:t> </a:t>
            </a:r>
          </a:p>
          <a:p>
            <a:r>
              <a:rPr lang="it-IT" dirty="0" smtClean="0"/>
              <a:t>Sollecitazioni normali su una colonna anormale</a:t>
            </a:r>
            <a:endParaRPr lang="it-IT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Lombalgie Cinetiche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3471874"/>
          </a:xfrm>
        </p:spPr>
        <p:txBody>
          <a:bodyPr/>
          <a:lstStyle/>
          <a:p>
            <a:r>
              <a:rPr lang="it-IT" dirty="0" smtClean="0"/>
              <a:t>Scoliosi strutturali</a:t>
            </a:r>
          </a:p>
          <a:p>
            <a:r>
              <a:rPr lang="it-IT" dirty="0" smtClean="0"/>
              <a:t>Scoliosi funzionali</a:t>
            </a:r>
          </a:p>
          <a:p>
            <a:r>
              <a:rPr lang="it-IT" dirty="0" smtClean="0"/>
              <a:t>Rigidità dei muscoli posteriori delle cosce</a:t>
            </a:r>
          </a:p>
          <a:p>
            <a:r>
              <a:rPr lang="it-IT" dirty="0" smtClean="0"/>
              <a:t>Rigidità lombo-sacrale </a:t>
            </a:r>
            <a:endParaRPr lang="it-IT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7567642" cy="1368412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/>
              <a:t>Microtraumi ripetitivi causano alterazioni </a:t>
            </a:r>
            <a:r>
              <a:rPr lang="it-IT" sz="3600" b="1" dirty="0" err="1" smtClean="0"/>
              <a:t>osteostrutturali</a:t>
            </a:r>
            <a:r>
              <a:rPr lang="it-IT" sz="3600" b="1" dirty="0" smtClean="0"/>
              <a:t>:     </a:t>
            </a:r>
            <a:br>
              <a:rPr lang="it-IT" sz="3600" b="1" dirty="0" smtClean="0"/>
            </a:br>
            <a:r>
              <a:rPr lang="it-IT" sz="3600" b="1" dirty="0" smtClean="0"/>
              <a:t>      SPONDILOLISI     e   SPONDILOLISTESI</a:t>
            </a:r>
            <a:endParaRPr lang="it-IT" sz="3600" b="1" dirty="0"/>
          </a:p>
        </p:txBody>
      </p:sp>
      <p:pic>
        <p:nvPicPr>
          <p:cNvPr id="6" name="Segnaposto contenuto 5" descr="spondilolisi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0100" y="2214554"/>
            <a:ext cx="3000396" cy="3357586"/>
          </a:xfrm>
        </p:spPr>
      </p:pic>
      <p:pic>
        <p:nvPicPr>
          <p:cNvPr id="7" name="Segnaposto contenuto 6" descr="spondilolistesi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2285992"/>
            <a:ext cx="2447925" cy="3357586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spondilolis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428736"/>
            <a:ext cx="5643602" cy="421484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TENDINOPATIE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Mioentesopatie</a:t>
            </a:r>
            <a:r>
              <a:rPr lang="it-IT" dirty="0" smtClean="0"/>
              <a:t> ( tendini brevi e fibre muscolari correlate )</a:t>
            </a:r>
          </a:p>
          <a:p>
            <a:endParaRPr lang="it-IT" dirty="0" smtClean="0"/>
          </a:p>
          <a:p>
            <a:r>
              <a:rPr lang="it-IT" dirty="0" smtClean="0"/>
              <a:t>Tendinopatie propriamente dette ( parte intermedia dei tendini lunghi)</a:t>
            </a:r>
          </a:p>
          <a:p>
            <a:endParaRPr lang="it-IT" dirty="0" smtClean="0"/>
          </a:p>
          <a:p>
            <a:r>
              <a:rPr lang="it-IT" dirty="0" smtClean="0"/>
              <a:t>Tendinopatie </a:t>
            </a:r>
            <a:r>
              <a:rPr lang="it-IT" dirty="0" err="1" smtClean="0"/>
              <a:t>Inserzionali</a:t>
            </a:r>
            <a:endParaRPr lang="it-IT" dirty="0" smtClean="0"/>
          </a:p>
          <a:p>
            <a:pPr>
              <a:buFont typeface="Courier New" pitchFamily="49" charset="0"/>
              <a:buChar char="o"/>
            </a:pPr>
            <a:endParaRPr lang="it-IT" dirty="0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/>
              <a:t> La Lisi Istmica è  3-4 volte superiore in ambito sportivo ( 15 -25% ).</a:t>
            </a:r>
            <a:endParaRPr lang="it-IT" sz="3600" b="1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Sede : L5 ( 80% dei casi )e  L4 ( 10% ) </a:t>
            </a:r>
          </a:p>
          <a:p>
            <a:r>
              <a:rPr lang="it-IT" dirty="0" smtClean="0"/>
              <a:t>All’età di 16-18 anni aumento improvviso di frequenza in giovani atleti ( 15% )</a:t>
            </a:r>
          </a:p>
          <a:p>
            <a:r>
              <a:rPr lang="it-IT" dirty="0" smtClean="0"/>
              <a:t>Spesso asintomatica e scoperta casualmente durante un esame </a:t>
            </a:r>
            <a:r>
              <a:rPr lang="it-IT" dirty="0" err="1" smtClean="0"/>
              <a:t>Rx</a:t>
            </a:r>
            <a:endParaRPr lang="it-IT" dirty="0" smtClean="0"/>
          </a:p>
          <a:p>
            <a:r>
              <a:rPr lang="it-IT" dirty="0" smtClean="0"/>
              <a:t>Lombalgia durante la pratica sportiva, di tipo meccanica, alleviata dal riposo </a:t>
            </a:r>
            <a:endParaRPr lang="it-IT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Ernia Discale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 smtClean="0"/>
              <a:t>Alterazioni degenerative delle fibre del disco intervertebrale con fessurazioni radiali e longitudinali e disidratazione dello stesso causano il </a:t>
            </a:r>
            <a:r>
              <a:rPr lang="it-IT" dirty="0" smtClean="0">
                <a:solidFill>
                  <a:schemeClr val="bg1"/>
                </a:solidFill>
              </a:rPr>
              <a:t>collasso discale 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7" name="Segnaposto contenuto 6" descr="ernia discale 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43372" y="1571612"/>
            <a:ext cx="3929090" cy="3571900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   RMN</a:t>
            </a:r>
            <a:endParaRPr lang="it-IT" dirty="0"/>
          </a:p>
        </p:txBody>
      </p:sp>
      <p:pic>
        <p:nvPicPr>
          <p:cNvPr id="5" name="Segnaposto contenuto 4" descr="ernia discale 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57290" y="2143116"/>
            <a:ext cx="2928958" cy="2914655"/>
          </a:xfrm>
        </p:spPr>
      </p:pic>
      <p:pic>
        <p:nvPicPr>
          <p:cNvPr id="6" name="Segnaposto contenuto 5" descr="ernia discale 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2143116"/>
            <a:ext cx="3071834" cy="2928958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ESAME CLINICO    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Esame Neurologico (esclusione di eventuali “ lombalgie urologiche – ginecologiche – </a:t>
            </a:r>
            <a:r>
              <a:rPr lang="it-IT" dirty="0" err="1" smtClean="0"/>
              <a:t>gastroenterologiche</a:t>
            </a:r>
            <a:r>
              <a:rPr lang="it-IT" dirty="0" smtClean="0"/>
              <a:t>)</a:t>
            </a:r>
          </a:p>
          <a:p>
            <a:r>
              <a:rPr lang="it-IT" dirty="0" smtClean="0"/>
              <a:t>Assetto posturale</a:t>
            </a:r>
          </a:p>
          <a:p>
            <a:r>
              <a:rPr lang="it-IT" dirty="0" smtClean="0"/>
              <a:t>Verifica allineamento del bacino</a:t>
            </a:r>
          </a:p>
          <a:p>
            <a:r>
              <a:rPr lang="it-IT" dirty="0" smtClean="0"/>
              <a:t>Valutazione del ritmo Lombo-Pelvico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Esami Strumentali</a:t>
            </a:r>
            <a:endParaRPr lang="it-IT" dirty="0"/>
          </a:p>
        </p:txBody>
      </p:sp>
      <p:pic>
        <p:nvPicPr>
          <p:cNvPr id="5" name="Segnaposto contenuto 4" descr="spondil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58850" y="2008981"/>
            <a:ext cx="2654300" cy="3708400"/>
          </a:xfrm>
        </p:spPr>
      </p:pic>
      <p:pic>
        <p:nvPicPr>
          <p:cNvPr id="6" name="Segnaposto contenuto 5" descr="lombalgi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0562" y="2357430"/>
            <a:ext cx="3071834" cy="2467776"/>
          </a:xfr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       TERAPIE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dirty="0" err="1" smtClean="0"/>
              <a:t>Fans</a:t>
            </a:r>
            <a:r>
              <a:rPr lang="it-IT" sz="2800" dirty="0" smtClean="0"/>
              <a:t> + miorilassanti in fase acuta</a:t>
            </a:r>
          </a:p>
          <a:p>
            <a:r>
              <a:rPr lang="it-IT" sz="2800" dirty="0" smtClean="0"/>
              <a:t>Neurotrofici </a:t>
            </a:r>
          </a:p>
          <a:p>
            <a:r>
              <a:rPr lang="it-IT" sz="2800" dirty="0" smtClean="0"/>
              <a:t>Terapie fisiche strumentali</a:t>
            </a:r>
          </a:p>
          <a:p>
            <a:r>
              <a:rPr lang="it-IT" sz="2800" dirty="0" smtClean="0"/>
              <a:t>Corsetto lombare associato a rieducazione funzionale per 5-6 settimane</a:t>
            </a:r>
          </a:p>
          <a:p>
            <a:r>
              <a:rPr lang="it-IT" sz="2800" dirty="0" smtClean="0"/>
              <a:t>Terapia chirurgica ( attenta pianificazione!!)</a:t>
            </a:r>
          </a:p>
          <a:p>
            <a:r>
              <a:rPr lang="it-IT" sz="2800" b="1" u="sng" dirty="0" smtClean="0"/>
              <a:t>Kinesiterapia e correzione del gesto sportivo</a:t>
            </a:r>
            <a:endParaRPr lang="it-IT" sz="2800" b="1" u="sng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   La Prevenzione</a:t>
            </a:r>
            <a:endParaRPr lang="it-IT" dirty="0"/>
          </a:p>
        </p:txBody>
      </p:sp>
      <p:pic>
        <p:nvPicPr>
          <p:cNvPr id="9" name="Segnaposto contenuto 8" descr="scarpa running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2071678"/>
            <a:ext cx="3357586" cy="3000396"/>
          </a:xfrm>
        </p:spPr>
      </p:pic>
      <p:sp>
        <p:nvSpPr>
          <p:cNvPr id="8" name="Segnaposto contenuto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it-IT" sz="2400" dirty="0" smtClean="0"/>
              <a:t>Scelta di una corretta calzatura (assorbimento shock controllo movimento)</a:t>
            </a:r>
          </a:p>
          <a:p>
            <a:endParaRPr lang="it-IT" sz="2400" dirty="0" smtClean="0"/>
          </a:p>
          <a:p>
            <a:r>
              <a:rPr lang="it-IT" sz="2400" dirty="0" smtClean="0"/>
              <a:t>Terreni adeguati</a:t>
            </a:r>
          </a:p>
          <a:p>
            <a:endParaRPr lang="it-IT" sz="2400" dirty="0" smtClean="0"/>
          </a:p>
          <a:p>
            <a:r>
              <a:rPr lang="it-IT" sz="2400" dirty="0" smtClean="0"/>
              <a:t>Errori di allenamento</a:t>
            </a:r>
            <a:endParaRPr lang="it-IT" sz="2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9600" dirty="0" err="1" smtClean="0"/>
              <a:t>Thank</a:t>
            </a:r>
            <a:r>
              <a:rPr lang="it-IT" sz="9600" dirty="0" smtClean="0"/>
              <a:t> </a:t>
            </a:r>
            <a:r>
              <a:rPr lang="it-IT" sz="9600" dirty="0" err="1" smtClean="0"/>
              <a:t>you</a:t>
            </a:r>
            <a:endParaRPr lang="it-IT" sz="9600" dirty="0"/>
          </a:p>
        </p:txBody>
      </p:sp>
      <p:pic>
        <p:nvPicPr>
          <p:cNvPr id="6" name="Segnaposto contenuto 5" descr="boston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5786" y="2500306"/>
            <a:ext cx="3478192" cy="2314579"/>
          </a:xfrm>
        </p:spPr>
      </p:pic>
      <p:pic>
        <p:nvPicPr>
          <p:cNvPr id="9" name="Segnaposto contenuto 8" descr="boston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86314" y="2500306"/>
            <a:ext cx="3126432" cy="2363001"/>
          </a:xfrm>
        </p:spPr>
      </p:pic>
      <p:sp>
        <p:nvSpPr>
          <p:cNvPr id="10" name="CasellaDiTesto 9"/>
          <p:cNvSpPr txBox="1"/>
          <p:nvPr/>
        </p:nvSpPr>
        <p:spPr>
          <a:xfrm>
            <a:off x="2857488" y="5643578"/>
            <a:ext cx="349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Boston domenica 14 aprile 2013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7467600" cy="4525963"/>
          </a:xfrm>
        </p:spPr>
        <p:txBody>
          <a:bodyPr>
            <a:normAutofit fontScale="62500" lnSpcReduction="20000"/>
          </a:bodyPr>
          <a:lstStyle/>
          <a:p>
            <a:pPr marL="550926" indent="-514350"/>
            <a:r>
              <a:rPr lang="it-IT" dirty="0" smtClean="0"/>
              <a:t>la </a:t>
            </a:r>
            <a:r>
              <a:rPr lang="it-IT" dirty="0" err="1" smtClean="0">
                <a:solidFill>
                  <a:srgbClr val="FF0000"/>
                </a:solidFill>
              </a:rPr>
              <a:t>peritendinite</a:t>
            </a:r>
            <a:r>
              <a:rPr lang="it-IT" dirty="0" smtClean="0"/>
              <a:t>, in cui si ha l’infiammazione del paratenone, sottile membrana che avvolge il tendine, che in genere si scatena per </a:t>
            </a:r>
            <a:r>
              <a:rPr lang="it-IT" dirty="0" err="1" smtClean="0"/>
              <a:t>overuse</a:t>
            </a:r>
            <a:r>
              <a:rPr lang="it-IT" dirty="0" smtClean="0"/>
              <a:t> e sovraccarichi funzionali in genere. In questa situazione, nel movimento attivo e passivo del muscolo si può udire o palpare un crepitio intorno al tendine;</a:t>
            </a:r>
          </a:p>
          <a:p>
            <a:pPr marL="550926" indent="-514350"/>
            <a:endParaRPr lang="it-IT" dirty="0" smtClean="0"/>
          </a:p>
          <a:p>
            <a:pPr marL="550926" indent="-514350"/>
            <a:r>
              <a:rPr lang="it-IT" dirty="0" smtClean="0"/>
              <a:t>la </a:t>
            </a:r>
            <a:r>
              <a:rPr lang="it-IT" dirty="0" smtClean="0">
                <a:solidFill>
                  <a:srgbClr val="FF0000"/>
                </a:solidFill>
              </a:rPr>
              <a:t>tendinosi</a:t>
            </a:r>
            <a:r>
              <a:rPr lang="it-IT" dirty="0" smtClean="0"/>
              <a:t>, caratterizzata dalla degenerazione del tendine nel suo spessore, per cui si possono evidenziare, con una ecografia, aree di necrosi e/o rotture della sostanza tendinea; questo quadro può coesistere con la </a:t>
            </a:r>
            <a:r>
              <a:rPr lang="it-IT" dirty="0" err="1" smtClean="0"/>
              <a:t>peritendinite</a:t>
            </a:r>
            <a:r>
              <a:rPr lang="it-IT" dirty="0" smtClean="0"/>
              <a:t>;</a:t>
            </a:r>
          </a:p>
          <a:p>
            <a:pPr marL="550926" indent="-514350"/>
            <a:endParaRPr lang="it-IT" dirty="0" smtClean="0"/>
          </a:p>
          <a:p>
            <a:pPr marL="550926" indent="-514350"/>
            <a:r>
              <a:rPr lang="it-IT" dirty="0" smtClean="0"/>
              <a:t>la </a:t>
            </a:r>
            <a:r>
              <a:rPr lang="it-IT" dirty="0" smtClean="0">
                <a:solidFill>
                  <a:srgbClr val="FF0000"/>
                </a:solidFill>
              </a:rPr>
              <a:t>rottura parziale o totale del tendine</a:t>
            </a:r>
            <a:r>
              <a:rPr lang="it-IT" dirty="0" smtClean="0"/>
              <a:t>, quadro clinico che vede l’impotenza funzionale dell’arto interessato. In genere l’evento della rottura è improvviso e si manifesta appunto con un dolore subitaneo, forte e disabilitante.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			Clinica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Dolore sotto carico e a riposo</a:t>
            </a:r>
          </a:p>
          <a:p>
            <a:endParaRPr lang="it-IT" dirty="0" smtClean="0"/>
          </a:p>
          <a:p>
            <a:r>
              <a:rPr lang="it-IT" dirty="0" smtClean="0"/>
              <a:t>Tumefazione dolorosa </a:t>
            </a:r>
            <a:r>
              <a:rPr lang="it-IT" dirty="0" err="1" smtClean="0"/>
              <a:t>peritendinea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Percezione di noduli alla palpazione lungo il decorso tendineo</a:t>
            </a:r>
            <a:endParaRPr lang="it-I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2400" dirty="0" smtClean="0"/>
              <a:t>Derivando frequentemente da un gesto atletico specifico, </a:t>
            </a:r>
            <a:br>
              <a:rPr lang="it-IT" sz="2400" dirty="0" smtClean="0"/>
            </a:br>
            <a:r>
              <a:rPr lang="it-IT" sz="2400" dirty="0" smtClean="0"/>
              <a:t>spesso prendono il nome dallo sport praticato.</a:t>
            </a:r>
            <a:endParaRPr lang="it-IT" sz="2400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gomito del tennista</a:t>
            </a:r>
          </a:p>
          <a:p>
            <a:r>
              <a:rPr lang="it-IT" dirty="0" smtClean="0"/>
              <a:t>gomito del golfista</a:t>
            </a:r>
          </a:p>
          <a:p>
            <a:r>
              <a:rPr lang="it-IT" dirty="0" smtClean="0"/>
              <a:t>spalla del lanciatore</a:t>
            </a:r>
          </a:p>
          <a:p>
            <a:r>
              <a:rPr lang="it-IT" dirty="0" smtClean="0"/>
              <a:t>ginocchio del saltatore</a:t>
            </a:r>
          </a:p>
          <a:p>
            <a:r>
              <a:rPr lang="it-IT" dirty="0" smtClean="0"/>
              <a:t>pollice del g. bowling</a:t>
            </a:r>
          </a:p>
          <a:p>
            <a:r>
              <a:rPr lang="it-IT" dirty="0" smtClean="0"/>
              <a:t>zampa d’oca del cavallerizzo</a:t>
            </a:r>
          </a:p>
          <a:p>
            <a:r>
              <a:rPr lang="it-IT" dirty="0" smtClean="0"/>
              <a:t>caviglia del calciatore</a:t>
            </a:r>
          </a:p>
          <a:p>
            <a:r>
              <a:rPr lang="it-IT" dirty="0" smtClean="0"/>
              <a:t>piede del maratoneta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nologia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ecnologi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nologi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573</TotalTime>
  <Words>1611</Words>
  <Application>Microsoft Office PowerPoint</Application>
  <PresentationFormat>Presentazione su schermo (4:3)</PresentationFormat>
  <Paragraphs>275</Paragraphs>
  <Slides>67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67</vt:i4>
      </vt:variant>
    </vt:vector>
  </HeadingPairs>
  <TitlesOfParts>
    <vt:vector size="68" baseType="lpstr">
      <vt:lpstr>Tecnologia</vt:lpstr>
      <vt:lpstr>Diapositiva 1</vt:lpstr>
      <vt:lpstr>             TENDINOPATIE</vt:lpstr>
      <vt:lpstr>          Rotuleo ed Achilleo</vt:lpstr>
      <vt:lpstr>              Microstruttura</vt:lpstr>
      <vt:lpstr>Diapositiva 5</vt:lpstr>
      <vt:lpstr>             TENDINOPATIE</vt:lpstr>
      <vt:lpstr>Diapositiva 7</vt:lpstr>
      <vt:lpstr>   Clinica</vt:lpstr>
      <vt:lpstr>Derivando frequentemente da un gesto atletico specifico,  spesso prendono il nome dallo sport praticato.</vt:lpstr>
      <vt:lpstr>            La Distanza Critica</vt:lpstr>
      <vt:lpstr>             Fattori incidenti</vt:lpstr>
      <vt:lpstr>Diapositiva 12</vt:lpstr>
      <vt:lpstr>  SOVRACCARICO</vt:lpstr>
      <vt:lpstr>Diapositiva 14</vt:lpstr>
      <vt:lpstr>Possono interessare tutte le strutture dell’apparato locomotore ma colpiscono più frequentemente i tendini e  le cartilagini articolari</vt:lpstr>
      <vt:lpstr>Diapositiva 16</vt:lpstr>
      <vt:lpstr>Diapositiva 17</vt:lpstr>
      <vt:lpstr>Diapositiva 18</vt:lpstr>
      <vt:lpstr>Sindrome della bandelletta ileo-tibiale</vt:lpstr>
      <vt:lpstr>Eziologia</vt:lpstr>
      <vt:lpstr>                   Terapia</vt:lpstr>
      <vt:lpstr>Patologia del Tendine d’Achille</vt:lpstr>
      <vt:lpstr>Diapositiva 23</vt:lpstr>
      <vt:lpstr>Diapositiva 24</vt:lpstr>
      <vt:lpstr>Fattori predisponenti</vt:lpstr>
      <vt:lpstr>Diapositiva 26</vt:lpstr>
      <vt:lpstr>Diapositiva 27</vt:lpstr>
      <vt:lpstr>                    Terapia</vt:lpstr>
      <vt:lpstr>Diapositiva 29</vt:lpstr>
      <vt:lpstr>       Tendinite dei Peronieri</vt:lpstr>
      <vt:lpstr>          Quadri Patologici</vt:lpstr>
      <vt:lpstr>                    Terapia</vt:lpstr>
      <vt:lpstr>Talalgia  (Dolore al calcagno)</vt:lpstr>
      <vt:lpstr>Fascite : Eziologia</vt:lpstr>
      <vt:lpstr>Fascite Plantare</vt:lpstr>
      <vt:lpstr>Sintomatologia</vt:lpstr>
      <vt:lpstr>Diapositiva 37</vt:lpstr>
      <vt:lpstr>Diapositiva 38</vt:lpstr>
      <vt:lpstr>                    Terapia</vt:lpstr>
      <vt:lpstr>         Tutore       AIRHEEL</vt:lpstr>
      <vt:lpstr>              ONDE d’URTO</vt:lpstr>
      <vt:lpstr>      Ingegneria Tissutale  </vt:lpstr>
      <vt:lpstr>          Ginocchio del Corridore “ Sindrome del dolore femoro-rotuleo</vt:lpstr>
      <vt:lpstr>E’ la patologia più comune fra i Runners</vt:lpstr>
      <vt:lpstr>Trattamento :    R.I.C.E.</vt:lpstr>
      <vt:lpstr>       Sindrome del Piriforme</vt:lpstr>
      <vt:lpstr>                    Terapia</vt:lpstr>
      <vt:lpstr>LOMBALGIA nel MARATONETA</vt:lpstr>
      <vt:lpstr> L’ efficienza funzionale della colonna dipende da:</vt:lpstr>
      <vt:lpstr>            LOW BACK PAIN</vt:lpstr>
      <vt:lpstr>Eziologia</vt:lpstr>
      <vt:lpstr>                   Running</vt:lpstr>
      <vt:lpstr>           Nel Maratoneta</vt:lpstr>
      <vt:lpstr>       42 Km Maratoneta di 70kg</vt:lpstr>
      <vt:lpstr>Tipi di sovraccarico </vt:lpstr>
      <vt:lpstr>                  Lombalgie</vt:lpstr>
      <vt:lpstr>       Lombalgie Cinetiche</vt:lpstr>
      <vt:lpstr>Microtraumi ripetitivi causano alterazioni osteostrutturali:            SPONDILOLISI     e   SPONDILOLISTESI</vt:lpstr>
      <vt:lpstr>Diapositiva 59</vt:lpstr>
      <vt:lpstr> La Lisi Istmica è  3-4 volte superiore in ambito sportivo ( 15 -25% ).</vt:lpstr>
      <vt:lpstr>               Ernia Discale</vt:lpstr>
      <vt:lpstr>                     RMN</vt:lpstr>
      <vt:lpstr>             ESAME CLINICO     </vt:lpstr>
      <vt:lpstr>          Esami Strumentali</vt:lpstr>
      <vt:lpstr>                  TERAPIE</vt:lpstr>
      <vt:lpstr>           La Prevenzione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Giambattista</dc:creator>
  <cp:lastModifiedBy>Giambattista</cp:lastModifiedBy>
  <cp:revision>156</cp:revision>
  <dcterms:created xsi:type="dcterms:W3CDTF">2013-04-09T17:19:35Z</dcterms:created>
  <dcterms:modified xsi:type="dcterms:W3CDTF">2013-04-19T11:00:58Z</dcterms:modified>
</cp:coreProperties>
</file>