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heme/theme2.xml" ContentType="application/vnd.openxmlformats-officedocument.them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0.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1.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12.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3.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notesSlides/notesSlide14.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88"/>
  </p:notesMasterIdLst>
  <p:sldIdLst>
    <p:sldId id="256" r:id="rId2"/>
    <p:sldId id="429" r:id="rId3"/>
    <p:sldId id="461" r:id="rId4"/>
    <p:sldId id="460" r:id="rId5"/>
    <p:sldId id="459" r:id="rId6"/>
    <p:sldId id="463" r:id="rId7"/>
    <p:sldId id="466" r:id="rId8"/>
    <p:sldId id="464" r:id="rId9"/>
    <p:sldId id="465" r:id="rId10"/>
    <p:sldId id="451" r:id="rId11"/>
    <p:sldId id="452" r:id="rId12"/>
    <p:sldId id="453" r:id="rId13"/>
    <p:sldId id="462" r:id="rId14"/>
    <p:sldId id="454" r:id="rId15"/>
    <p:sldId id="455" r:id="rId16"/>
    <p:sldId id="456" r:id="rId17"/>
    <p:sldId id="457" r:id="rId18"/>
    <p:sldId id="458" r:id="rId19"/>
    <p:sldId id="432" r:id="rId20"/>
    <p:sldId id="425" r:id="rId21"/>
    <p:sldId id="423" r:id="rId22"/>
    <p:sldId id="424" r:id="rId23"/>
    <p:sldId id="427" r:id="rId24"/>
    <p:sldId id="414" r:id="rId25"/>
    <p:sldId id="415" r:id="rId26"/>
    <p:sldId id="430" r:id="rId27"/>
    <p:sldId id="263" r:id="rId28"/>
    <p:sldId id="405" r:id="rId29"/>
    <p:sldId id="367" r:id="rId30"/>
    <p:sldId id="357" r:id="rId31"/>
    <p:sldId id="403" r:id="rId32"/>
    <p:sldId id="404" r:id="rId33"/>
    <p:sldId id="431" r:id="rId34"/>
    <p:sldId id="408" r:id="rId35"/>
    <p:sldId id="377" r:id="rId36"/>
    <p:sldId id="369" r:id="rId37"/>
    <p:sldId id="370" r:id="rId38"/>
    <p:sldId id="371" r:id="rId39"/>
    <p:sldId id="409" r:id="rId40"/>
    <p:sldId id="397" r:id="rId41"/>
    <p:sldId id="362" r:id="rId42"/>
    <p:sldId id="332" r:id="rId43"/>
    <p:sldId id="364" r:id="rId44"/>
    <p:sldId id="444" r:id="rId45"/>
    <p:sldId id="445" r:id="rId46"/>
    <p:sldId id="446" r:id="rId47"/>
    <p:sldId id="449" r:id="rId48"/>
    <p:sldId id="341" r:id="rId49"/>
    <p:sldId id="342" r:id="rId50"/>
    <p:sldId id="363" r:id="rId51"/>
    <p:sldId id="407" r:id="rId52"/>
    <p:sldId id="389" r:id="rId53"/>
    <p:sldId id="378" r:id="rId54"/>
    <p:sldId id="380" r:id="rId55"/>
    <p:sldId id="381" r:id="rId56"/>
    <p:sldId id="385" r:id="rId57"/>
    <p:sldId id="383" r:id="rId58"/>
    <p:sldId id="384" r:id="rId59"/>
    <p:sldId id="333" r:id="rId60"/>
    <p:sldId id="334" r:id="rId61"/>
    <p:sldId id="335" r:id="rId62"/>
    <p:sldId id="344" r:id="rId63"/>
    <p:sldId id="345" r:id="rId64"/>
    <p:sldId id="420" r:id="rId65"/>
    <p:sldId id="361" r:id="rId66"/>
    <p:sldId id="346" r:id="rId67"/>
    <p:sldId id="391" r:id="rId68"/>
    <p:sldId id="435" r:id="rId69"/>
    <p:sldId id="347" r:id="rId70"/>
    <p:sldId id="390" r:id="rId71"/>
    <p:sldId id="387" r:id="rId72"/>
    <p:sldId id="388" r:id="rId73"/>
    <p:sldId id="436" r:id="rId74"/>
    <p:sldId id="348" r:id="rId75"/>
    <p:sldId id="417" r:id="rId76"/>
    <p:sldId id="418" r:id="rId77"/>
    <p:sldId id="419" r:id="rId78"/>
    <p:sldId id="467" r:id="rId79"/>
    <p:sldId id="473" r:id="rId80"/>
    <p:sldId id="468" r:id="rId81"/>
    <p:sldId id="469" r:id="rId82"/>
    <p:sldId id="470" r:id="rId83"/>
    <p:sldId id="471" r:id="rId84"/>
    <p:sldId id="472" r:id="rId85"/>
    <p:sldId id="356" r:id="rId86"/>
    <p:sldId id="358" r:id="rId8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53E"/>
    <a:srgbClr val="1C2B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860" autoAdjust="0"/>
  </p:normalViewPr>
  <p:slideViewPr>
    <p:cSldViewPr>
      <p:cViewPr>
        <p:scale>
          <a:sx n="70" d="100"/>
          <a:sy n="70" d="100"/>
        </p:scale>
        <p:origin x="-1140" y="-5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BA9763-7D80-42E5-988A-E1BB6B62055A}" type="datetimeFigureOut">
              <a:rPr lang="it-IT" smtClean="0"/>
              <a:t>30/10/2013</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344A79-B3D2-4ABC-AA1E-8328BBF38E4F}" type="slidenum">
              <a:rPr lang="it-IT" smtClean="0"/>
              <a:t>‹N›</a:t>
            </a:fld>
            <a:endParaRPr lang="it-IT"/>
          </a:p>
        </p:txBody>
      </p:sp>
    </p:spTree>
    <p:extLst>
      <p:ext uri="{BB962C8B-B14F-4D97-AF65-F5344CB8AC3E}">
        <p14:creationId xmlns:p14="http://schemas.microsoft.com/office/powerpoint/2010/main" val="2970123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Buongiorno, grazie</a:t>
            </a:r>
            <a:r>
              <a:rPr lang="it-IT" baseline="0" dirty="0" smtClean="0"/>
              <a:t> agli organizzatori, al dr Laurita ai presenti e agli atleti della Podistica Amatori Potenza.</a:t>
            </a:r>
            <a:endParaRPr lang="it-IT" dirty="0"/>
          </a:p>
        </p:txBody>
      </p:sp>
      <p:sp>
        <p:nvSpPr>
          <p:cNvPr id="4" name="Segnaposto numero diapositiva 3"/>
          <p:cNvSpPr>
            <a:spLocks noGrp="1"/>
          </p:cNvSpPr>
          <p:nvPr>
            <p:ph type="sldNum" sz="quarter" idx="10"/>
          </p:nvPr>
        </p:nvSpPr>
        <p:spPr/>
        <p:txBody>
          <a:bodyPr/>
          <a:lstStyle/>
          <a:p>
            <a:fld id="{6E344A79-B3D2-4ABC-AA1E-8328BBF38E4F}" type="slidenum">
              <a:rPr lang="it-IT" smtClean="0"/>
              <a:t>1</a:t>
            </a:fld>
            <a:endParaRPr lang="it-IT"/>
          </a:p>
        </p:txBody>
      </p:sp>
    </p:spTree>
    <p:extLst>
      <p:ext uri="{BB962C8B-B14F-4D97-AF65-F5344CB8AC3E}">
        <p14:creationId xmlns:p14="http://schemas.microsoft.com/office/powerpoint/2010/main" val="2157677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Sono cose difficili da raggiungere probabilmente no.</a:t>
            </a:r>
            <a:endParaRPr lang="it-IT" dirty="0"/>
          </a:p>
        </p:txBody>
      </p:sp>
      <p:sp>
        <p:nvSpPr>
          <p:cNvPr id="4" name="Segnaposto numero diapositiva 3"/>
          <p:cNvSpPr>
            <a:spLocks noGrp="1"/>
          </p:cNvSpPr>
          <p:nvPr>
            <p:ph type="sldNum" sz="quarter" idx="10"/>
          </p:nvPr>
        </p:nvSpPr>
        <p:spPr/>
        <p:txBody>
          <a:bodyPr/>
          <a:lstStyle/>
          <a:p>
            <a:fld id="{6E344A79-B3D2-4ABC-AA1E-8328BBF38E4F}" type="slidenum">
              <a:rPr lang="it-IT" smtClean="0"/>
              <a:t>30</a:t>
            </a:fld>
            <a:endParaRPr lang="it-IT"/>
          </a:p>
        </p:txBody>
      </p:sp>
    </p:spTree>
    <p:extLst>
      <p:ext uri="{BB962C8B-B14F-4D97-AF65-F5344CB8AC3E}">
        <p14:creationId xmlns:p14="http://schemas.microsoft.com/office/powerpoint/2010/main" val="2744888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baseline="0" dirty="0" smtClean="0"/>
          </a:p>
        </p:txBody>
      </p:sp>
      <p:sp>
        <p:nvSpPr>
          <p:cNvPr id="4" name="Segnaposto numero diapositiva 3"/>
          <p:cNvSpPr>
            <a:spLocks noGrp="1"/>
          </p:cNvSpPr>
          <p:nvPr>
            <p:ph type="sldNum" sz="quarter" idx="10"/>
          </p:nvPr>
        </p:nvSpPr>
        <p:spPr/>
        <p:txBody>
          <a:bodyPr/>
          <a:lstStyle/>
          <a:p>
            <a:fld id="{FDAAA42E-AC36-4391-B369-360BBF092E99}" type="slidenum">
              <a:rPr lang="it-IT" smtClean="0"/>
              <a:t>32</a:t>
            </a:fld>
            <a:endParaRPr lang="it-IT"/>
          </a:p>
        </p:txBody>
      </p:sp>
    </p:spTree>
    <p:extLst>
      <p:ext uri="{BB962C8B-B14F-4D97-AF65-F5344CB8AC3E}">
        <p14:creationId xmlns:p14="http://schemas.microsoft.com/office/powerpoint/2010/main" val="2229639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Le cellule adipose rappresentano la fonte primaria della secrezione di </a:t>
            </a:r>
            <a:r>
              <a:rPr lang="it-IT" dirty="0" err="1" smtClean="0"/>
              <a:t>leptina</a:t>
            </a:r>
            <a:r>
              <a:rPr lang="it-IT" dirty="0" smtClean="0"/>
              <a:t>. La</a:t>
            </a:r>
            <a:r>
              <a:rPr lang="it-IT" baseline="0" dirty="0" smtClean="0"/>
              <a:t> </a:t>
            </a:r>
            <a:r>
              <a:rPr lang="it-IT" baseline="0" dirty="0" err="1" smtClean="0"/>
              <a:t>leptina</a:t>
            </a:r>
            <a:r>
              <a:rPr lang="it-IT" baseline="0" dirty="0" smtClean="0"/>
              <a:t> rappresenta un segnale di alimentazione ricca e completa </a:t>
            </a:r>
          </a:p>
          <a:p>
            <a:r>
              <a:rPr lang="it-IT" baseline="0" dirty="0" smtClean="0"/>
              <a:t>Ed orienta l’organismo verso l’attività ed il consumo. In situazioni di carestia o digiuno, i livelli di </a:t>
            </a:r>
            <a:r>
              <a:rPr lang="it-IT" baseline="0" dirty="0" err="1" smtClean="0"/>
              <a:t>leptina</a:t>
            </a:r>
            <a:r>
              <a:rPr lang="it-IT" baseline="0" dirty="0" smtClean="0"/>
              <a:t> diminuiscono determinando un aumento dell’appetito e diminuiscono la spesa energetica.</a:t>
            </a:r>
            <a:endParaRPr lang="it-IT" dirty="0"/>
          </a:p>
        </p:txBody>
      </p:sp>
      <p:sp>
        <p:nvSpPr>
          <p:cNvPr id="4" name="Segnaposto numero diapositiva 3"/>
          <p:cNvSpPr>
            <a:spLocks noGrp="1"/>
          </p:cNvSpPr>
          <p:nvPr>
            <p:ph type="sldNum" sz="quarter" idx="10"/>
          </p:nvPr>
        </p:nvSpPr>
        <p:spPr/>
        <p:txBody>
          <a:bodyPr/>
          <a:lstStyle/>
          <a:p>
            <a:fld id="{6E344A79-B3D2-4ABC-AA1E-8328BBF38E4F}" type="slidenum">
              <a:rPr lang="it-IT" smtClean="0"/>
              <a:t>34</a:t>
            </a:fld>
            <a:endParaRPr lang="it-IT"/>
          </a:p>
        </p:txBody>
      </p:sp>
    </p:spTree>
    <p:extLst>
      <p:ext uri="{BB962C8B-B14F-4D97-AF65-F5344CB8AC3E}">
        <p14:creationId xmlns:p14="http://schemas.microsoft.com/office/powerpoint/2010/main" val="1371587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smtClean="0"/>
              <a:t>Leptin</a:t>
            </a:r>
            <a:r>
              <a:rPr lang="en-US" sz="1200" dirty="0" smtClean="0"/>
              <a:t> and insulin are proposed to stimulate a catabolic pathway (POMC/CART neurons) and inhibit an anabolic pathway (NPY/AGRP neurons) that originates in the </a:t>
            </a:r>
            <a:r>
              <a:rPr lang="en-US" sz="1200" dirty="0" err="1" smtClean="0"/>
              <a:t>arcuate</a:t>
            </a:r>
            <a:r>
              <a:rPr lang="en-US" sz="1200" dirty="0" smtClean="0"/>
              <a:t> nucleus (ARC). These pathways project to the PVN and LHA/PFA, where they make connections with central autonomic pathways that project to hindbrain autonomic </a:t>
            </a:r>
            <a:r>
              <a:rPr lang="en-US" sz="1200" dirty="0" err="1" smtClean="0"/>
              <a:t>centres</a:t>
            </a:r>
            <a:r>
              <a:rPr lang="en-US" sz="1200" dirty="0" smtClean="0"/>
              <a:t> that process satiety signals. Afferent input related to satiety from the liver, gastrointestinal tract and from peptides such as CCK are transmitted through the </a:t>
            </a:r>
            <a:r>
              <a:rPr lang="en-US" sz="1200" dirty="0" err="1" smtClean="0"/>
              <a:t>vagus</a:t>
            </a:r>
            <a:r>
              <a:rPr lang="en-US" sz="1200" dirty="0" smtClean="0"/>
              <a:t> nerve and sympathetic </a:t>
            </a:r>
            <a:r>
              <a:rPr lang="en-US" sz="1200" dirty="0" err="1" smtClean="0"/>
              <a:t>fibres</a:t>
            </a:r>
            <a:r>
              <a:rPr lang="en-US" sz="1200" dirty="0" smtClean="0"/>
              <a:t> to the nucleus of the solitary tract (NTS), where they are integrated with descending hypothalamic input. Net neuronal output from the NTS and other hindbrain regions leads to the termination of individual meals, and is potentiated by catabolic projections from the PVN and inhibited by input from the LHA/PFA. Reduced input from adiposity signals (for example, during diet-induced weight loss), therefore, increases meal size by reducing brainstem responses to satiety signals. Not shown are ascending projections from hindbrain to forebrain that may also contribute to adaptive changes in food intake.</a:t>
            </a:r>
            <a:endParaRPr lang="it-IT" sz="1200" dirty="0" smtClean="0"/>
          </a:p>
          <a:p>
            <a:endParaRPr lang="it-IT" dirty="0"/>
          </a:p>
        </p:txBody>
      </p:sp>
      <p:sp>
        <p:nvSpPr>
          <p:cNvPr id="4" name="Segnaposto numero diapositiva 3"/>
          <p:cNvSpPr>
            <a:spLocks noGrp="1"/>
          </p:cNvSpPr>
          <p:nvPr>
            <p:ph type="sldNum" sz="quarter" idx="10"/>
          </p:nvPr>
        </p:nvSpPr>
        <p:spPr/>
        <p:txBody>
          <a:bodyPr/>
          <a:lstStyle/>
          <a:p>
            <a:fld id="{6E344A79-B3D2-4ABC-AA1E-8328BBF38E4F}" type="slidenum">
              <a:rPr lang="it-IT" smtClean="0"/>
              <a:t>36</a:t>
            </a:fld>
            <a:endParaRPr lang="it-IT"/>
          </a:p>
        </p:txBody>
      </p:sp>
    </p:spTree>
    <p:extLst>
      <p:ext uri="{BB962C8B-B14F-4D97-AF65-F5344CB8AC3E}">
        <p14:creationId xmlns:p14="http://schemas.microsoft.com/office/powerpoint/2010/main" val="705305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aseline="0" dirty="0" smtClean="0"/>
              <a:t>Questo ha fatto si che tanti pazienti si sono sentiti disorientati e si sono chiesti cosa c’è di vero nella determinazione del PSA?</a:t>
            </a:r>
          </a:p>
          <a:p>
            <a:endParaRPr lang="it-IT" dirty="0" smtClean="0"/>
          </a:p>
          <a:p>
            <a:endParaRPr lang="it-IT" dirty="0"/>
          </a:p>
        </p:txBody>
      </p:sp>
      <p:sp>
        <p:nvSpPr>
          <p:cNvPr id="4" name="Segnaposto numero diapositiva 3"/>
          <p:cNvSpPr>
            <a:spLocks noGrp="1"/>
          </p:cNvSpPr>
          <p:nvPr>
            <p:ph type="sldNum" sz="quarter" idx="10"/>
          </p:nvPr>
        </p:nvSpPr>
        <p:spPr/>
        <p:txBody>
          <a:bodyPr/>
          <a:lstStyle/>
          <a:p>
            <a:fld id="{FDAAA42E-AC36-4391-B369-360BBF092E99}" type="slidenum">
              <a:rPr lang="it-IT" smtClean="0"/>
              <a:t>40</a:t>
            </a:fld>
            <a:endParaRPr lang="it-IT"/>
          </a:p>
        </p:txBody>
      </p:sp>
    </p:spTree>
    <p:extLst>
      <p:ext uri="{BB962C8B-B14F-4D97-AF65-F5344CB8AC3E}">
        <p14:creationId xmlns:p14="http://schemas.microsoft.com/office/powerpoint/2010/main" val="3493186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5" name="Rectangle 1"/>
          <p:cNvSpPr>
            <a:spLocks noGrp="1" noRot="1" noChangeAspect="1" noChangeArrowheads="1" noTextEdit="1"/>
          </p:cNvSpPr>
          <p:nvPr>
            <p:ph type="sldImg"/>
          </p:nvPr>
        </p:nvSpPr>
        <p:spPr bwMode="auto">
          <a:xfrm>
            <a:off x="1338263" y="914400"/>
            <a:ext cx="4179887" cy="3135313"/>
          </a:xfrm>
          <a:prstGeom prst="rect">
            <a:avLst/>
          </a:prstGeom>
          <a:solidFill>
            <a:srgbClr val="FFFFFF"/>
          </a:solidFill>
          <a:ln>
            <a:solidFill>
              <a:srgbClr val="000000"/>
            </a:solidFill>
            <a:miter lim="800000"/>
            <a:headEnd/>
            <a:tailEnd/>
          </a:ln>
        </p:spPr>
      </p:sp>
      <p:sp>
        <p:nvSpPr>
          <p:cNvPr id="11266" name="Rectangle 2"/>
          <p:cNvSpPr txBox="1">
            <a:spLocks noGrp="1" noChangeArrowheads="1"/>
          </p:cNvSpPr>
          <p:nvPr>
            <p:ph type="body" idx="1"/>
          </p:nvPr>
        </p:nvSpPr>
        <p:spPr bwMode="auto">
          <a:xfrm>
            <a:off x="1046350" y="4352637"/>
            <a:ext cx="4770904" cy="3479512"/>
          </a:xfrm>
          <a:prstGeom prst="rect">
            <a:avLst/>
          </a:prstGeom>
          <a:noFill/>
          <a:ln>
            <a:miter lim="800000"/>
            <a:headEnd/>
            <a:tailEnd/>
          </a:ln>
        </p:spPr>
        <p:txBody>
          <a:bodyPr wrap="none" anchor="ct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9" name="Rectangle 1"/>
          <p:cNvSpPr>
            <a:spLocks noGrp="1" noRot="1" noChangeAspect="1" noChangeArrowheads="1" noTextEdit="1"/>
          </p:cNvSpPr>
          <p:nvPr>
            <p:ph type="sldImg"/>
          </p:nvPr>
        </p:nvSpPr>
        <p:spPr bwMode="auto">
          <a:xfrm>
            <a:off x="1338263" y="914400"/>
            <a:ext cx="4179887" cy="3135313"/>
          </a:xfrm>
          <a:prstGeom prst="rect">
            <a:avLst/>
          </a:prstGeom>
          <a:solidFill>
            <a:srgbClr val="FFFFFF"/>
          </a:solidFill>
          <a:ln>
            <a:solidFill>
              <a:srgbClr val="000000"/>
            </a:solidFill>
            <a:miter lim="800000"/>
            <a:headEnd/>
            <a:tailEnd/>
          </a:ln>
        </p:spPr>
      </p:sp>
      <p:sp>
        <p:nvSpPr>
          <p:cNvPr id="12290" name="Rectangle 2"/>
          <p:cNvSpPr txBox="1">
            <a:spLocks noGrp="1" noChangeArrowheads="1"/>
          </p:cNvSpPr>
          <p:nvPr>
            <p:ph type="body" idx="1"/>
          </p:nvPr>
        </p:nvSpPr>
        <p:spPr bwMode="auto">
          <a:xfrm>
            <a:off x="1046350" y="4352637"/>
            <a:ext cx="4770904" cy="3479512"/>
          </a:xfrm>
          <a:prstGeom prst="rect">
            <a:avLst/>
          </a:prstGeom>
          <a:noFill/>
          <a:ln>
            <a:miter lim="800000"/>
            <a:headEnd/>
            <a:tailEnd/>
          </a:ln>
        </p:spPr>
        <p:txBody>
          <a:bodyPr wrap="none" anchor="ct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1338263" y="914400"/>
            <a:ext cx="4179887" cy="3135313"/>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046350" y="4352637"/>
            <a:ext cx="4770904" cy="1254061"/>
          </a:xfrm>
          <a:prstGeom prst="rect">
            <a:avLst/>
          </a:prstGeom>
          <a:noFill/>
          <a:ln>
            <a:miter lim="800000"/>
            <a:headEnd/>
            <a:tailEnd/>
          </a:ln>
        </p:spPr>
        <p:txBody>
          <a:bodyPr lIns="0" tIns="0" rIns="0" bIns="0">
            <a:spAutoFit/>
          </a:bodyPr>
          <a:lstStyle/>
          <a:p>
            <a:pPr marL="193749" indent="-193749">
              <a:lnSpc>
                <a:spcPct val="97000"/>
              </a:lnSpc>
              <a:spcBef>
                <a:spcPct val="0"/>
              </a:spcBef>
              <a:buSzPct val="45000"/>
              <a:tabLst>
                <a:tab pos="649628" algn="l"/>
                <a:tab pos="1299256" algn="l"/>
                <a:tab pos="1948884" algn="l"/>
                <a:tab pos="2598511" algn="l"/>
                <a:tab pos="3248139" algn="l"/>
                <a:tab pos="3897767" algn="l"/>
                <a:tab pos="4547395" algn="l"/>
              </a:tabLst>
            </a:pPr>
            <a:r>
              <a:rPr lang="en-GB" smtClean="0">
                <a:latin typeface="Arial" charset="0"/>
                <a:ea typeface="Gothic" charset="0"/>
                <a:cs typeface="Gothic" charset="0"/>
              </a:rPr>
              <a:t>Figure 1 Kaplan–Meier Estimates of the Incidence of Outcome Events in the Total Study Population. Panel A shows the incidence of the primary end point (a composite of acute myocardial infarction, stroke, and death from cardiovascular causes), and Panel B shows total mortality. Hazard ratios were stratified according to center (Cox model with robust variance estimators). CI denotes confidence interval, EVOO extra-virgin olive oil, and Med Mediterranean.</a:t>
            </a:r>
            <a:endParaRPr lang="en-GB" dirty="0">
              <a:latin typeface="Arial" charset="0"/>
              <a:ea typeface="Gothic" charset="0"/>
              <a:cs typeface="Gothic"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1400736" y="914977"/>
            <a:ext cx="4055129" cy="3134591"/>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046350" y="4352637"/>
            <a:ext cx="4770904" cy="2508123"/>
          </a:xfrm>
          <a:prstGeom prst="rect">
            <a:avLst/>
          </a:prstGeom>
          <a:noFill/>
          <a:ln>
            <a:miter lim="800000"/>
            <a:headEnd/>
            <a:tailEnd/>
          </a:ln>
        </p:spPr>
        <p:txBody>
          <a:bodyPr lIns="0" tIns="0" rIns="0" bIns="0">
            <a:spAutoFit/>
          </a:bodyPr>
          <a:lstStyle/>
          <a:p>
            <a:pPr marL="193749" indent="-193749">
              <a:lnSpc>
                <a:spcPct val="97000"/>
              </a:lnSpc>
              <a:spcBef>
                <a:spcPct val="0"/>
              </a:spcBef>
              <a:buSzPct val="45000"/>
              <a:tabLst>
                <a:tab pos="649628" algn="l"/>
                <a:tab pos="1299256" algn="l"/>
                <a:tab pos="1948884" algn="l"/>
                <a:tab pos="2598511" algn="l"/>
                <a:tab pos="3248139" algn="l"/>
                <a:tab pos="3897767" algn="l"/>
                <a:tab pos="4547395" algn="l"/>
              </a:tabLst>
            </a:pPr>
            <a:r>
              <a:rPr lang="en-GB" smtClean="0">
                <a:latin typeface="Arial" charset="0"/>
                <a:ea typeface="Gothic" charset="0"/>
                <a:cs typeface="Gothic" charset="0"/>
              </a:rPr>
              <a:t>Figure 2 Results of Subgroup Analyses. Shown are adjusted hazard ratios for the primary end point within specific subgroups. Squares denote hazard ratios; horizontal lines represent 95% confidence intervals. Hazard ratios indicate the relative risk in both intervention groups merged together (vs. the control group) within each stratum. Hazard ratios were stratified according to recruiting center and were adjusted for sex, age (continuous variable), family history of premature coronary heart disease (CHD) (yes or no), smoking (never smoked, former smoker, or current smoker), body-mass index (BMI) (continuous variable), waist-to-height ratio (continuous variable), hypertension at baseline (yes or no), dyslipidemia at baseline (yes or no), and diabetes at baseline (yes or no). Scores for adherence to the Mediterranean diet range from 0 to 14, with higher scores indicating greater adherence.</a:t>
            </a:r>
            <a:endParaRPr lang="en-GB" dirty="0">
              <a:latin typeface="Arial" charset="0"/>
              <a:ea typeface="Gothic" charset="0"/>
              <a:cs typeface="Gothic"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1338263" y="914400"/>
            <a:ext cx="4179887" cy="3135313"/>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046350" y="4352637"/>
            <a:ext cx="4770904" cy="358303"/>
          </a:xfrm>
          <a:prstGeom prst="rect">
            <a:avLst/>
          </a:prstGeom>
          <a:noFill/>
          <a:ln>
            <a:miter lim="800000"/>
            <a:headEnd/>
            <a:tailEnd/>
          </a:ln>
        </p:spPr>
        <p:txBody>
          <a:bodyPr lIns="0" tIns="0" rIns="0" bIns="0">
            <a:spAutoFit/>
          </a:bodyPr>
          <a:lstStyle/>
          <a:p>
            <a:pPr marL="193749" indent="-193749">
              <a:lnSpc>
                <a:spcPct val="97000"/>
              </a:lnSpc>
              <a:spcBef>
                <a:spcPct val="0"/>
              </a:spcBef>
              <a:buSzPct val="45000"/>
              <a:tabLst>
                <a:tab pos="649628" algn="l"/>
                <a:tab pos="1299256" algn="l"/>
                <a:tab pos="1948884" algn="l"/>
                <a:tab pos="2598511" algn="l"/>
                <a:tab pos="3248139" algn="l"/>
                <a:tab pos="3897767" algn="l"/>
                <a:tab pos="4547395" algn="l"/>
              </a:tabLst>
            </a:pPr>
            <a:r>
              <a:rPr lang="en-GB" smtClean="0">
                <a:latin typeface="Arial" charset="0"/>
                <a:ea typeface="Gothic" charset="0"/>
                <a:cs typeface="Gothic" charset="0"/>
              </a:rPr>
              <a:t>Table 1 Summary of Dietary Recommendations to Participants in the Mediterranean-Diet Groups and the Control-Diet Group.</a:t>
            </a:r>
            <a:endParaRPr lang="en-GB" dirty="0">
              <a:latin typeface="Arial" charset="0"/>
              <a:ea typeface="Gothic" charset="0"/>
              <a:cs typeface="Gothic"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1400736" y="914977"/>
            <a:ext cx="4055129" cy="3134591"/>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046350" y="4352637"/>
            <a:ext cx="4770904" cy="358303"/>
          </a:xfrm>
          <a:prstGeom prst="rect">
            <a:avLst/>
          </a:prstGeom>
          <a:noFill/>
          <a:ln>
            <a:miter lim="800000"/>
            <a:headEnd/>
            <a:tailEnd/>
          </a:ln>
        </p:spPr>
        <p:txBody>
          <a:bodyPr lIns="0" tIns="0" rIns="0" bIns="0">
            <a:spAutoFit/>
          </a:bodyPr>
          <a:lstStyle/>
          <a:p>
            <a:pPr marL="193749" indent="-193749">
              <a:lnSpc>
                <a:spcPct val="97000"/>
              </a:lnSpc>
              <a:spcBef>
                <a:spcPct val="0"/>
              </a:spcBef>
              <a:buSzPct val="45000"/>
              <a:tabLst>
                <a:tab pos="649628" algn="l"/>
                <a:tab pos="1299256" algn="l"/>
                <a:tab pos="1948884" algn="l"/>
                <a:tab pos="2598511" algn="l"/>
                <a:tab pos="3248139" algn="l"/>
                <a:tab pos="3897767" algn="l"/>
                <a:tab pos="4547395" algn="l"/>
              </a:tabLst>
            </a:pPr>
            <a:r>
              <a:rPr lang="en-GB" smtClean="0">
                <a:latin typeface="Arial" charset="0"/>
                <a:ea typeface="Gothic" charset="0"/>
                <a:cs typeface="Gothic" charset="0"/>
              </a:rPr>
              <a:t>Table 2 Baseline Characteristics of the Participants According to Study Group.</a:t>
            </a:r>
            <a:endParaRPr lang="en-GB" dirty="0">
              <a:latin typeface="Arial" charset="0"/>
              <a:ea typeface="Gothic" charset="0"/>
              <a:cs typeface="Gothic"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1338263" y="914400"/>
            <a:ext cx="4179887" cy="3135313"/>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046350" y="4352637"/>
            <a:ext cx="4770904" cy="179152"/>
          </a:xfrm>
          <a:prstGeom prst="rect">
            <a:avLst/>
          </a:prstGeom>
          <a:noFill/>
          <a:ln>
            <a:miter lim="800000"/>
            <a:headEnd/>
            <a:tailEnd/>
          </a:ln>
        </p:spPr>
        <p:txBody>
          <a:bodyPr lIns="0" tIns="0" rIns="0" bIns="0">
            <a:spAutoFit/>
          </a:bodyPr>
          <a:lstStyle/>
          <a:p>
            <a:pPr marL="193749" indent="-193749">
              <a:lnSpc>
                <a:spcPct val="97000"/>
              </a:lnSpc>
              <a:spcBef>
                <a:spcPct val="0"/>
              </a:spcBef>
              <a:buSzPct val="45000"/>
              <a:tabLst>
                <a:tab pos="649628" algn="l"/>
                <a:tab pos="1299256" algn="l"/>
                <a:tab pos="1948884" algn="l"/>
                <a:tab pos="2598511" algn="l"/>
                <a:tab pos="3248139" algn="l"/>
                <a:tab pos="3897767" algn="l"/>
                <a:tab pos="4547395" algn="l"/>
              </a:tabLst>
            </a:pPr>
            <a:r>
              <a:rPr lang="en-GB" smtClean="0">
                <a:latin typeface="Arial" charset="0"/>
                <a:ea typeface="Gothic" charset="0"/>
                <a:cs typeface="Gothic" charset="0"/>
              </a:rPr>
              <a:t>Table 3 Outcomes According to Study Group.</a:t>
            </a:r>
            <a:endParaRPr lang="en-GB" dirty="0">
              <a:latin typeface="Arial" charset="0"/>
              <a:ea typeface="Gothic" charset="0"/>
              <a:cs typeface="Gothic"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3" name="Rectangle 1"/>
          <p:cNvSpPr>
            <a:spLocks noGrp="1" noRot="1" noChangeAspect="1" noChangeArrowheads="1" noTextEdit="1"/>
          </p:cNvSpPr>
          <p:nvPr>
            <p:ph type="sldImg"/>
          </p:nvPr>
        </p:nvSpPr>
        <p:spPr bwMode="auto">
          <a:xfrm>
            <a:off x="1338263" y="914400"/>
            <a:ext cx="4179887" cy="3135313"/>
          </a:xfrm>
          <a:prstGeom prst="rect">
            <a:avLst/>
          </a:prstGeom>
          <a:solidFill>
            <a:srgbClr val="FFFFFF"/>
          </a:solidFill>
          <a:ln>
            <a:solidFill>
              <a:srgbClr val="000000"/>
            </a:solidFill>
            <a:miter lim="800000"/>
            <a:headEnd/>
            <a:tailEnd/>
          </a:ln>
        </p:spPr>
      </p:sp>
      <p:sp>
        <p:nvSpPr>
          <p:cNvPr id="18434" name="Rectangle 2"/>
          <p:cNvSpPr txBox="1">
            <a:spLocks noGrp="1" noChangeArrowheads="1"/>
          </p:cNvSpPr>
          <p:nvPr>
            <p:ph type="body" idx="1"/>
          </p:nvPr>
        </p:nvSpPr>
        <p:spPr bwMode="auto">
          <a:xfrm>
            <a:off x="1046350" y="4352637"/>
            <a:ext cx="4770904" cy="3479512"/>
          </a:xfrm>
          <a:prstGeom prst="rect">
            <a:avLst/>
          </a:prstGeom>
          <a:noFill/>
          <a:ln>
            <a:miter lim="800000"/>
            <a:headEnd/>
            <a:tailEnd/>
          </a:ln>
        </p:spPr>
        <p:txBody>
          <a:bodyPr wrap="none" anchor="ct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1.xml"/><Relationship Id="rId5" Type="http://schemas.openxmlformats.org/officeDocument/2006/relationships/tags" Target="../tags/tag61.xml"/><Relationship Id="rId4" Type="http://schemas.openxmlformats.org/officeDocument/2006/relationships/tags" Target="../tags/tag60.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Master" Target="../slideMasters/slideMaster1.xml"/><Relationship Id="rId5" Type="http://schemas.openxmlformats.org/officeDocument/2006/relationships/tags" Target="../tags/tag66.xml"/><Relationship Id="rId4" Type="http://schemas.openxmlformats.org/officeDocument/2006/relationships/tags" Target="../tags/tag65.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Master" Target="../slideMasters/slideMaster1.xml"/><Relationship Id="rId5" Type="http://schemas.openxmlformats.org/officeDocument/2006/relationships/tags" Target="../tags/tag18.xml"/><Relationship Id="rId4" Type="http://schemas.openxmlformats.org/officeDocument/2006/relationships/tags" Target="../tags/tag17.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Master" Target="../slideMasters/slideMaster1.xml"/><Relationship Id="rId5" Type="http://schemas.openxmlformats.org/officeDocument/2006/relationships/tags" Target="../tags/tag23.xml"/><Relationship Id="rId4" Type="http://schemas.openxmlformats.org/officeDocument/2006/relationships/tags" Target="../tags/tag22.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slideMaster" Target="../slideMasters/slideMaster1.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slideMaster" Target="../slideMasters/slideMaster1.xml"/><Relationship Id="rId4" Type="http://schemas.openxmlformats.org/officeDocument/2006/relationships/tags" Target="../tags/tag4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3.xml"/><Relationship Id="rId7" Type="http://schemas.openxmlformats.org/officeDocument/2006/relationships/slideMaster" Target="../slideMasters/slideMaster1.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7" name="Flowchart: Document 6"/>
          <p:cNvSpPr/>
          <p:nvPr>
            <p:custDataLst>
              <p:tags r:id="rId1"/>
            </p:custDataLst>
          </p:nvPr>
        </p:nvSpPr>
        <p:spPr>
          <a:xfrm rot="10800000">
            <a:off x="1" y="1520731"/>
            <a:ext cx="9144000" cy="3435579"/>
          </a:xfrm>
          <a:custGeom>
            <a:avLst/>
            <a:gdLst>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19794">
                <a:moveTo>
                  <a:pt x="0" y="0"/>
                </a:moveTo>
                <a:lnTo>
                  <a:pt x="21600" y="0"/>
                </a:lnTo>
                <a:lnTo>
                  <a:pt x="21600" y="17322"/>
                </a:lnTo>
                <a:cubicBezTo>
                  <a:pt x="10800" y="17322"/>
                  <a:pt x="7466" y="25350"/>
                  <a:pt x="0" y="19794"/>
                </a:cubicBezTo>
                <a:lnTo>
                  <a:pt x="0" y="0"/>
                </a:lnTo>
                <a:close/>
              </a:path>
            </a:pathLst>
          </a:custGeom>
          <a:gradFill>
            <a:gsLst>
              <a:gs pos="100000">
                <a:schemeClr val="bg2">
                  <a:tint val="28000"/>
                  <a:satMod val="2000000"/>
                  <a:alpha val="30000"/>
                </a:schemeClr>
              </a:gs>
              <a:gs pos="35000">
                <a:schemeClr val="bg2">
                  <a:shade val="100000"/>
                  <a:satMod val="600000"/>
                  <a:alpha val="0"/>
                </a:schemeClr>
              </a:gs>
            </a:gsLst>
            <a:lin ang="54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9" name="Title 8"/>
          <p:cNvSpPr>
            <a:spLocks noGrp="1"/>
          </p:cNvSpPr>
          <p:nvPr>
            <p:ph type="ctrTitle"/>
            <p:custDataLst>
              <p:tags r:id="rId2"/>
            </p:custDataLst>
          </p:nvPr>
        </p:nvSpPr>
        <p:spPr>
          <a:xfrm>
            <a:off x="502920" y="2775745"/>
            <a:ext cx="8229600" cy="2167128"/>
          </a:xfrm>
        </p:spPr>
        <p:txBody>
          <a:bodyPr tIns="0" bIns="0" anchor="t"/>
          <a:lstStyle>
            <a:lvl1pPr>
              <a:defRPr sz="5000" cap="all" baseline="0">
                <a:effectLst>
                  <a:outerShdw blurRad="30000" dist="30000" dir="2700000" algn="tl" rotWithShape="0">
                    <a:schemeClr val="bg2">
                      <a:shade val="45000"/>
                      <a:satMod val="150000"/>
                      <a:alpha val="90000"/>
                    </a:schemeClr>
                  </a:outerShdw>
                  <a:reflection blurRad="12000" stA="25000" endPos="49000" dist="5000" dir="5400000" sy="-100000" algn="bl" rotWithShape="0"/>
                </a:effectLst>
              </a:defRPr>
            </a:lvl1pPr>
          </a:lstStyle>
          <a:p>
            <a:r>
              <a:rPr lang="it-IT" smtClean="0"/>
              <a:t>Fare clic per modificare lo stile del titolo</a:t>
            </a:r>
            <a:endParaRPr lang="en-US" dirty="0"/>
          </a:p>
        </p:txBody>
      </p:sp>
      <p:sp>
        <p:nvSpPr>
          <p:cNvPr id="17" name="Subtitle 16"/>
          <p:cNvSpPr>
            <a:spLocks noGrp="1"/>
          </p:cNvSpPr>
          <p:nvPr>
            <p:ph type="subTitle" idx="1"/>
            <p:custDataLst>
              <p:tags r:id="rId3"/>
            </p:custDataLst>
          </p:nvPr>
        </p:nvSpPr>
        <p:spPr>
          <a:xfrm>
            <a:off x="500064" y="1559720"/>
            <a:ext cx="5105400" cy="1219200"/>
          </a:xfrm>
        </p:spPr>
        <p:txBody>
          <a:bodyPr lIns="0" tIns="0" rIns="0" bIns="0" anchor="b"/>
          <a:lstStyle>
            <a:lvl1pPr marL="0" indent="0" algn="l">
              <a:buNone/>
              <a:defRPr sz="19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it-IT" smtClean="0"/>
              <a:t>Fare clic per modificare lo stile del sottotitolo dello schema</a:t>
            </a:r>
            <a:endParaRPr lang="en-US" dirty="0"/>
          </a:p>
        </p:txBody>
      </p:sp>
      <p:sp>
        <p:nvSpPr>
          <p:cNvPr id="30" name="Date Placeholder 29"/>
          <p:cNvSpPr>
            <a:spLocks noGrp="1"/>
          </p:cNvSpPr>
          <p:nvPr>
            <p:ph type="dt" sz="half" idx="10"/>
            <p:custDataLst>
              <p:tags r:id="rId4"/>
            </p:custDataLst>
          </p:nvPr>
        </p:nvSpPr>
        <p:spPr/>
        <p:txBody>
          <a:bodyPr/>
          <a:lstStyle/>
          <a:p>
            <a:fld id="{97AB2D98-DBE0-43D5-B143-3A5BE942B2D6}" type="datetimeFigureOut">
              <a:rPr lang="it-IT" smtClean="0"/>
              <a:t>30/10/2013</a:t>
            </a:fld>
            <a:endParaRPr lang="it-IT"/>
          </a:p>
        </p:txBody>
      </p:sp>
      <p:sp>
        <p:nvSpPr>
          <p:cNvPr id="19" name="Footer Placeholder 18"/>
          <p:cNvSpPr>
            <a:spLocks noGrp="1"/>
          </p:cNvSpPr>
          <p:nvPr>
            <p:ph type="ftr" sz="quarter" idx="11"/>
            <p:custDataLst>
              <p:tags r:id="rId5"/>
            </p:custDataLst>
          </p:nvPr>
        </p:nvSpPr>
        <p:spPr/>
        <p:txBody>
          <a:bodyPr/>
          <a:lstStyle/>
          <a:p>
            <a:endParaRPr lang="it-IT"/>
          </a:p>
        </p:txBody>
      </p:sp>
      <p:sp>
        <p:nvSpPr>
          <p:cNvPr id="27" name="Slide Number Placeholder 26"/>
          <p:cNvSpPr>
            <a:spLocks noGrp="1"/>
          </p:cNvSpPr>
          <p:nvPr>
            <p:ph type="sldNum" sz="quarter" idx="12"/>
            <p:custDataLst>
              <p:tags r:id="rId6"/>
            </p:custDataLst>
          </p:nvPr>
        </p:nvSpPr>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it-IT" smtClean="0"/>
              <a:t>Fare clic per modificare lo stile del titolo</a:t>
            </a:r>
            <a:endParaRPr lang="en-US"/>
          </a:p>
        </p:txBody>
      </p:sp>
      <p:sp>
        <p:nvSpPr>
          <p:cNvPr id="3" name="Vertical Text Placeholder 2"/>
          <p:cNvSpPr>
            <a:spLocks noGrp="1"/>
          </p:cNvSpPr>
          <p:nvPr>
            <p:ph type="body" orient="vert" idx="1"/>
            <p:custDataLst>
              <p:tags r:id="rId2"/>
            </p:custDataLst>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custDataLst>
              <p:tags r:id="rId3"/>
            </p:custDataLst>
          </p:nvPr>
        </p:nvSpPr>
        <p:spPr/>
        <p:txBody>
          <a:bodyPr/>
          <a:lstStyle/>
          <a:p>
            <a:fld id="{97AB2D98-DBE0-43D5-B143-3A5BE942B2D6}" type="datetimeFigureOut">
              <a:rPr lang="it-IT" smtClean="0"/>
              <a:t>30/10/2013</a:t>
            </a:fld>
            <a:endParaRPr lang="it-IT"/>
          </a:p>
        </p:txBody>
      </p:sp>
      <p:sp>
        <p:nvSpPr>
          <p:cNvPr id="5" name="Footer Placeholder 4"/>
          <p:cNvSpPr>
            <a:spLocks noGrp="1"/>
          </p:cNvSpPr>
          <p:nvPr>
            <p:ph type="ftr" sz="quarter" idx="11"/>
            <p:custDataLst>
              <p:tags r:id="rId4"/>
            </p:custDataLst>
          </p:nvPr>
        </p:nvSpPr>
        <p:spPr/>
        <p:txBody>
          <a:bodyPr/>
          <a:lstStyle/>
          <a:p>
            <a:endParaRPr lang="it-IT"/>
          </a:p>
        </p:txBody>
      </p:sp>
      <p:sp>
        <p:nvSpPr>
          <p:cNvPr id="6" name="Slide Number Placeholder 5"/>
          <p:cNvSpPr>
            <a:spLocks noGrp="1"/>
          </p:cNvSpPr>
          <p:nvPr>
            <p:ph type="sldNum" sz="quarter" idx="12"/>
            <p:custDataLst>
              <p:tags r:id="rId5"/>
            </p:custDataLst>
          </p:nvPr>
        </p:nvSpPr>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6629400" y="274638"/>
            <a:ext cx="2057400" cy="5851525"/>
          </a:xfrm>
        </p:spPr>
        <p:txBody>
          <a:bodyPr vert="eaVert"/>
          <a:lstStyle/>
          <a:p>
            <a:r>
              <a:rPr lang="it-IT" smtClean="0"/>
              <a:t>Fare clic per modificare lo stile del titolo</a:t>
            </a:r>
            <a:endParaRPr lang="en-US"/>
          </a:p>
        </p:txBody>
      </p:sp>
      <p:sp>
        <p:nvSpPr>
          <p:cNvPr id="3" name="Vertical Text Placeholder 2"/>
          <p:cNvSpPr>
            <a:spLocks noGrp="1"/>
          </p:cNvSpPr>
          <p:nvPr>
            <p:ph type="body" orient="vert" idx="1"/>
            <p:custDataLst>
              <p:tags r:id="rId2"/>
            </p:custDataLst>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custDataLst>
              <p:tags r:id="rId3"/>
            </p:custDataLst>
          </p:nvPr>
        </p:nvSpPr>
        <p:spPr/>
        <p:txBody>
          <a:bodyPr/>
          <a:lstStyle/>
          <a:p>
            <a:fld id="{97AB2D98-DBE0-43D5-B143-3A5BE942B2D6}" type="datetimeFigureOut">
              <a:rPr lang="it-IT" smtClean="0"/>
              <a:t>30/10/2013</a:t>
            </a:fld>
            <a:endParaRPr lang="it-IT"/>
          </a:p>
        </p:txBody>
      </p:sp>
      <p:sp>
        <p:nvSpPr>
          <p:cNvPr id="5" name="Footer Placeholder 4"/>
          <p:cNvSpPr>
            <a:spLocks noGrp="1"/>
          </p:cNvSpPr>
          <p:nvPr>
            <p:ph type="ftr" sz="quarter" idx="11"/>
            <p:custDataLst>
              <p:tags r:id="rId4"/>
            </p:custDataLst>
          </p:nvPr>
        </p:nvSpPr>
        <p:spPr/>
        <p:txBody>
          <a:bodyPr/>
          <a:lstStyle/>
          <a:p>
            <a:endParaRPr lang="it-IT"/>
          </a:p>
        </p:txBody>
      </p:sp>
      <p:sp>
        <p:nvSpPr>
          <p:cNvPr id="6" name="Slide Number Placeholder 5"/>
          <p:cNvSpPr>
            <a:spLocks noGrp="1"/>
          </p:cNvSpPr>
          <p:nvPr>
            <p:ph type="sldNum" sz="quarter" idx="12"/>
            <p:custDataLst>
              <p:tags r:id="rId5"/>
            </p:custDataLst>
          </p:nvPr>
        </p:nvSpPr>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it-IT" smtClean="0"/>
              <a:t>Fare clic per modificare lo stile del titolo</a:t>
            </a:r>
            <a:endParaRPr lang="en-US" dirty="0"/>
          </a:p>
        </p:txBody>
      </p:sp>
      <p:sp>
        <p:nvSpPr>
          <p:cNvPr id="3" name="Content Placeholder 2"/>
          <p:cNvSpPr>
            <a:spLocks noGrp="1"/>
          </p:cNvSpPr>
          <p:nvPr>
            <p:ph idx="1"/>
            <p:custDataLst>
              <p:tags r:id="rId2"/>
            </p:custDataLst>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custDataLst>
              <p:tags r:id="rId3"/>
            </p:custDataLst>
          </p:nvPr>
        </p:nvSpPr>
        <p:spPr/>
        <p:txBody>
          <a:bodyPr/>
          <a:lstStyle/>
          <a:p>
            <a:fld id="{97AB2D98-DBE0-43D5-B143-3A5BE942B2D6}" type="datetimeFigureOut">
              <a:rPr lang="it-IT" smtClean="0"/>
              <a:t>30/10/2013</a:t>
            </a:fld>
            <a:endParaRPr lang="it-IT"/>
          </a:p>
        </p:txBody>
      </p:sp>
      <p:sp>
        <p:nvSpPr>
          <p:cNvPr id="5" name="Footer Placeholder 4"/>
          <p:cNvSpPr>
            <a:spLocks noGrp="1"/>
          </p:cNvSpPr>
          <p:nvPr>
            <p:ph type="ftr" sz="quarter" idx="11"/>
            <p:custDataLst>
              <p:tags r:id="rId4"/>
            </p:custDataLst>
          </p:nvPr>
        </p:nvSpPr>
        <p:spPr/>
        <p:txBody>
          <a:bodyPr/>
          <a:lstStyle/>
          <a:p>
            <a:endParaRPr lang="it-IT"/>
          </a:p>
        </p:txBody>
      </p:sp>
      <p:sp>
        <p:nvSpPr>
          <p:cNvPr id="6" name="Slide Number Placeholder 5"/>
          <p:cNvSpPr>
            <a:spLocks noGrp="1"/>
          </p:cNvSpPr>
          <p:nvPr>
            <p:ph type="sldNum" sz="quarter" idx="12"/>
            <p:custDataLst>
              <p:tags r:id="rId5"/>
            </p:custDataLst>
          </p:nvPr>
        </p:nvSpPr>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722376" y="990600"/>
            <a:ext cx="7772400" cy="1362456"/>
          </a:xfrm>
        </p:spPr>
        <p:txBody>
          <a:bodyPr>
            <a:noAutofit/>
          </a:bodyPr>
          <a:lstStyle>
            <a:lvl1pPr algn="l">
              <a:buNone/>
              <a:defRPr sz="4800" b="1" cap="none" baseline="0"/>
            </a:lvl1pPr>
          </a:lstStyle>
          <a:p>
            <a:r>
              <a:rPr lang="it-IT" smtClean="0"/>
              <a:t>Fare clic per modificare lo stile del titolo</a:t>
            </a:r>
            <a:endParaRPr lang="en-US" dirty="0"/>
          </a:p>
        </p:txBody>
      </p:sp>
      <p:sp>
        <p:nvSpPr>
          <p:cNvPr id="3" name="Text Placeholder 2"/>
          <p:cNvSpPr>
            <a:spLocks noGrp="1"/>
          </p:cNvSpPr>
          <p:nvPr>
            <p:ph type="body" idx="1"/>
            <p:custDataLst>
              <p:tags r:id="rId2"/>
            </p:custDataLst>
          </p:nvPr>
        </p:nvSpPr>
        <p:spPr>
          <a:xfrm>
            <a:off x="722313" y="2352677"/>
            <a:ext cx="7772400" cy="1509712"/>
          </a:xfrm>
        </p:spPr>
        <p:txBody>
          <a:bodyPr anchor="t"/>
          <a:lstStyle>
            <a:lvl1pPr>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it-IT" smtClean="0"/>
              <a:t>Fare clic per modificare stili del testo dello schema</a:t>
            </a:r>
          </a:p>
        </p:txBody>
      </p:sp>
      <p:sp>
        <p:nvSpPr>
          <p:cNvPr id="4" name="Date Placeholder 3"/>
          <p:cNvSpPr>
            <a:spLocks noGrp="1"/>
          </p:cNvSpPr>
          <p:nvPr>
            <p:ph type="dt" sz="half" idx="10"/>
            <p:custDataLst>
              <p:tags r:id="rId3"/>
            </p:custDataLst>
          </p:nvPr>
        </p:nvSpPr>
        <p:spPr/>
        <p:txBody>
          <a:bodyPr/>
          <a:lstStyle/>
          <a:p>
            <a:fld id="{97AB2D98-DBE0-43D5-B143-3A5BE942B2D6}" type="datetimeFigureOut">
              <a:rPr lang="it-IT" smtClean="0"/>
              <a:t>30/10/2013</a:t>
            </a:fld>
            <a:endParaRPr lang="it-IT"/>
          </a:p>
        </p:txBody>
      </p:sp>
      <p:sp>
        <p:nvSpPr>
          <p:cNvPr id="5" name="Footer Placeholder 4"/>
          <p:cNvSpPr>
            <a:spLocks noGrp="1"/>
          </p:cNvSpPr>
          <p:nvPr>
            <p:ph type="ftr" sz="quarter" idx="11"/>
            <p:custDataLst>
              <p:tags r:id="rId4"/>
            </p:custDataLst>
          </p:nvPr>
        </p:nvSpPr>
        <p:spPr/>
        <p:txBody>
          <a:bodyPr/>
          <a:lstStyle/>
          <a:p>
            <a:endParaRPr lang="it-IT"/>
          </a:p>
        </p:txBody>
      </p:sp>
      <p:sp>
        <p:nvSpPr>
          <p:cNvPr id="6" name="Slide Number Placeholder 5"/>
          <p:cNvSpPr>
            <a:spLocks noGrp="1"/>
          </p:cNvSpPr>
          <p:nvPr>
            <p:ph type="sldNum" sz="quarter" idx="12"/>
            <p:custDataLst>
              <p:tags r:id="rId5"/>
            </p:custDataLst>
          </p:nvPr>
        </p:nvSpPr>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914400"/>
            <a:ext cx="8229600" cy="1143000"/>
          </a:xfrm>
        </p:spPr>
        <p:txBody>
          <a:bodyPr tIns="9144" bIns="9144"/>
          <a:lstStyle/>
          <a:p>
            <a:r>
              <a:rPr lang="it-IT" smtClean="0"/>
              <a:t>Fare clic per modificare lo stile del titolo</a:t>
            </a:r>
            <a:endParaRPr lang="en-US" dirty="0"/>
          </a:p>
        </p:txBody>
      </p:sp>
      <p:sp>
        <p:nvSpPr>
          <p:cNvPr id="3" name="Content Placeholder 2"/>
          <p:cNvSpPr>
            <a:spLocks noGrp="1"/>
          </p:cNvSpPr>
          <p:nvPr>
            <p:ph sz="half" idx="1"/>
            <p:custDataLst>
              <p:tags r:id="rId2"/>
            </p:custDataLst>
          </p:nvPr>
        </p:nvSpPr>
        <p:spPr>
          <a:xfrm>
            <a:off x="457200" y="2199800"/>
            <a:ext cx="4038600" cy="4160520"/>
          </a:xfrm>
        </p:spPr>
        <p:txBody>
          <a:bodyPr/>
          <a:lstStyle>
            <a:lvl1pPr>
              <a:defRPr sz="28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custDataLst>
              <p:tags r:id="rId3"/>
            </p:custDataLst>
          </p:nvPr>
        </p:nvSpPr>
        <p:spPr>
          <a:xfrm>
            <a:off x="4648200" y="2199800"/>
            <a:ext cx="4038600" cy="4160520"/>
          </a:xfrm>
        </p:spPr>
        <p:txBody>
          <a:bodyPr/>
          <a:lstStyle>
            <a:lvl1pPr>
              <a:defRPr sz="2800"/>
            </a:lvl1pPr>
            <a:lvl2pPr>
              <a:defRPr sz="2400"/>
            </a:lvl2pPr>
            <a:lvl3pPr>
              <a:defRPr sz="2000"/>
            </a:lvl3pPr>
            <a:lvl4pPr>
              <a:defRPr sz="1800"/>
            </a:lvl4pPr>
            <a:lvl5pPr>
              <a:defRPr sz="18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custDataLst>
              <p:tags r:id="rId4"/>
            </p:custDataLst>
          </p:nvPr>
        </p:nvSpPr>
        <p:spPr/>
        <p:txBody>
          <a:bodyPr/>
          <a:lstStyle/>
          <a:p>
            <a:fld id="{97AB2D98-DBE0-43D5-B143-3A5BE942B2D6}" type="datetimeFigureOut">
              <a:rPr lang="it-IT" smtClean="0"/>
              <a:t>30/10/2013</a:t>
            </a:fld>
            <a:endParaRPr lang="it-IT"/>
          </a:p>
        </p:txBody>
      </p:sp>
      <p:sp>
        <p:nvSpPr>
          <p:cNvPr id="6" name="Footer Placeholder 5"/>
          <p:cNvSpPr>
            <a:spLocks noGrp="1"/>
          </p:cNvSpPr>
          <p:nvPr>
            <p:ph type="ftr" sz="quarter" idx="11"/>
            <p:custDataLst>
              <p:tags r:id="rId5"/>
            </p:custDataLst>
          </p:nvPr>
        </p:nvSpPr>
        <p:spPr/>
        <p:txBody>
          <a:bodyPr/>
          <a:lstStyle/>
          <a:p>
            <a:endParaRPr lang="it-IT"/>
          </a:p>
        </p:txBody>
      </p:sp>
      <p:sp>
        <p:nvSpPr>
          <p:cNvPr id="7" name="Slide Number Placeholder 6"/>
          <p:cNvSpPr>
            <a:spLocks noGrp="1"/>
          </p:cNvSpPr>
          <p:nvPr>
            <p:ph type="sldNum" sz="quarter" idx="12"/>
            <p:custDataLst>
              <p:tags r:id="rId6"/>
            </p:custDataLst>
          </p:nvPr>
        </p:nvSpPr>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914400"/>
            <a:ext cx="8229600" cy="1143000"/>
          </a:xfrm>
        </p:spPr>
        <p:txBody>
          <a:bodyPr tIns="9144" bIns="9144" anchor="b"/>
          <a:lstStyle>
            <a:lvl1pPr>
              <a:defRPr/>
            </a:lvl1pPr>
          </a:lstStyle>
          <a:p>
            <a:r>
              <a:rPr lang="it-IT" smtClean="0"/>
              <a:t>Fare clic per modificare lo stile del titolo</a:t>
            </a:r>
            <a:endParaRPr lang="en-US" dirty="0"/>
          </a:p>
        </p:txBody>
      </p:sp>
      <p:sp>
        <p:nvSpPr>
          <p:cNvPr id="3" name="Text Placeholder 2"/>
          <p:cNvSpPr>
            <a:spLocks noGrp="1"/>
          </p:cNvSpPr>
          <p:nvPr>
            <p:ph type="body" idx="1"/>
            <p:custDataLst>
              <p:tags r:id="rId2"/>
            </p:custDataLst>
          </p:nvPr>
        </p:nvSpPr>
        <p:spPr>
          <a:xfrm>
            <a:off x="457200" y="2112168"/>
            <a:ext cx="4040188" cy="502920"/>
          </a:xfrm>
        </p:spPr>
        <p:txBody>
          <a:bodyPr anchor="b">
            <a:noAutofit/>
          </a:bodyPr>
          <a:lstStyle>
            <a:lvl1pPr>
              <a:buNone/>
              <a:defRPr sz="2200" b="1">
                <a:effectLst>
                  <a:outerShdw blurRad="38000" dist="38000" dir="2700000" algn="tl" rotWithShape="0">
                    <a:schemeClr val="bg2">
                      <a:shade val="45000"/>
                      <a:satMod val="150000"/>
                      <a:alpha val="90000"/>
                    </a:schemeClr>
                  </a:outerShdw>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4" name="Text Placeholder 3"/>
          <p:cNvSpPr>
            <a:spLocks noGrp="1"/>
          </p:cNvSpPr>
          <p:nvPr>
            <p:ph type="body" sz="half" idx="3"/>
            <p:custDataLst>
              <p:tags r:id="rId3"/>
            </p:custDataLst>
          </p:nvPr>
        </p:nvSpPr>
        <p:spPr>
          <a:xfrm>
            <a:off x="4645025" y="2112168"/>
            <a:ext cx="4041775" cy="502920"/>
          </a:xfrm>
        </p:spPr>
        <p:txBody>
          <a:bodyPr anchor="b">
            <a:noAutofit/>
          </a:bodyPr>
          <a:lstStyle>
            <a:lvl1pPr>
              <a:buNone/>
              <a:defRPr sz="2200" b="1">
                <a:effectLst>
                  <a:outerShdw blurRad="30000" dist="30000" dir="2700000" algn="tl" rotWithShape="0">
                    <a:schemeClr val="bg2">
                      <a:shade val="45000"/>
                      <a:satMod val="150000"/>
                      <a:alpha val="90000"/>
                    </a:schemeClr>
                  </a:outerShdw>
                </a:effectLst>
              </a:defRPr>
            </a:lvl1pPr>
            <a:lvl2pPr>
              <a:buNone/>
              <a:defRPr sz="2000" b="1"/>
            </a:lvl2pPr>
            <a:lvl3pPr>
              <a:buNone/>
              <a:defRPr sz="1800" b="1"/>
            </a:lvl3pPr>
            <a:lvl4pPr>
              <a:buNone/>
              <a:defRPr sz="1600" b="1"/>
            </a:lvl4pPr>
            <a:lvl5pPr>
              <a:buNone/>
              <a:defRPr sz="1600" b="1"/>
            </a:lvl5pPr>
          </a:lstStyle>
          <a:p>
            <a:pPr lvl="0"/>
            <a:r>
              <a:rPr lang="it-IT" smtClean="0"/>
              <a:t>Fare clic per modificare stili del testo dello schema</a:t>
            </a:r>
          </a:p>
        </p:txBody>
      </p:sp>
      <p:sp>
        <p:nvSpPr>
          <p:cNvPr id="5" name="Content Placeholder 4"/>
          <p:cNvSpPr>
            <a:spLocks noGrp="1"/>
          </p:cNvSpPr>
          <p:nvPr>
            <p:ph sz="quarter" idx="2"/>
            <p:custDataLst>
              <p:tags r:id="rId4"/>
            </p:custDataLst>
          </p:nvPr>
        </p:nvSpPr>
        <p:spPr>
          <a:xfrm>
            <a:off x="457200" y="2667000"/>
            <a:ext cx="4040188" cy="3657600"/>
          </a:xfrm>
        </p:spPr>
        <p:txBody>
          <a:bodyPr/>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6" name="Content Placeholder 5"/>
          <p:cNvSpPr>
            <a:spLocks noGrp="1"/>
          </p:cNvSpPr>
          <p:nvPr>
            <p:ph sz="quarter" idx="4"/>
            <p:custDataLst>
              <p:tags r:id="rId5"/>
            </p:custDataLst>
          </p:nvPr>
        </p:nvSpPr>
        <p:spPr>
          <a:xfrm>
            <a:off x="4645025" y="2667000"/>
            <a:ext cx="4041775" cy="3657600"/>
          </a:xfrm>
        </p:spPr>
        <p:txBody>
          <a:bodyPr/>
          <a:lstStyle>
            <a:lvl1pPr>
              <a:defRPr sz="2200"/>
            </a:lvl1pPr>
            <a:lvl2pPr>
              <a:defRPr sz="2000"/>
            </a:lvl2pPr>
            <a:lvl3pPr>
              <a:defRPr sz="1800"/>
            </a:lvl3pPr>
            <a:lvl4pPr>
              <a:defRPr sz="1600"/>
            </a:lvl4pPr>
            <a:lvl5pPr>
              <a:defRPr sz="16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custDataLst>
              <p:tags r:id="rId6"/>
            </p:custDataLst>
          </p:nvPr>
        </p:nvSpPr>
        <p:spPr/>
        <p:txBody>
          <a:bodyPr/>
          <a:lstStyle/>
          <a:p>
            <a:fld id="{97AB2D98-DBE0-43D5-B143-3A5BE942B2D6}" type="datetimeFigureOut">
              <a:rPr lang="it-IT" smtClean="0"/>
              <a:t>30/10/2013</a:t>
            </a:fld>
            <a:endParaRPr lang="it-IT"/>
          </a:p>
        </p:txBody>
      </p:sp>
      <p:sp>
        <p:nvSpPr>
          <p:cNvPr id="8" name="Footer Placeholder 7"/>
          <p:cNvSpPr>
            <a:spLocks noGrp="1"/>
          </p:cNvSpPr>
          <p:nvPr>
            <p:ph type="ftr" sz="quarter" idx="11"/>
            <p:custDataLst>
              <p:tags r:id="rId7"/>
            </p:custDataLst>
          </p:nvPr>
        </p:nvSpPr>
        <p:spPr/>
        <p:txBody>
          <a:bodyPr/>
          <a:lstStyle/>
          <a:p>
            <a:endParaRPr lang="it-IT"/>
          </a:p>
        </p:txBody>
      </p:sp>
      <p:sp>
        <p:nvSpPr>
          <p:cNvPr id="9" name="Slide Number Placeholder 8"/>
          <p:cNvSpPr>
            <a:spLocks noGrp="1"/>
          </p:cNvSpPr>
          <p:nvPr>
            <p:ph type="sldNum" sz="quarter" idx="12"/>
            <p:custDataLst>
              <p:tags r:id="rId8"/>
            </p:custDataLst>
          </p:nvPr>
        </p:nvSpPr>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914400"/>
            <a:ext cx="8229600" cy="1143000"/>
          </a:xfrm>
          <a:effectLst/>
        </p:spPr>
        <p:txBody>
          <a:bodyPr tIns="9144" bIns="9144" anchor="b"/>
          <a:lstStyle>
            <a:lvl1pPr>
              <a:defRPr sz="4800" cap="none" baseline="0">
                <a:effectLst>
                  <a:outerShdw blurRad="30000" dist="30000" dir="2700000" algn="tl" rotWithShape="0">
                    <a:schemeClr val="bg2">
                      <a:shade val="45000"/>
                      <a:satMod val="150000"/>
                      <a:alpha val="90000"/>
                    </a:schemeClr>
                  </a:outerShdw>
                </a:effectLst>
              </a:defRPr>
            </a:lvl1pPr>
          </a:lstStyle>
          <a:p>
            <a:r>
              <a:rPr lang="it-IT" smtClean="0"/>
              <a:t>Fare clic per modificare lo stile del titolo</a:t>
            </a:r>
            <a:endParaRPr lang="en-US" dirty="0"/>
          </a:p>
        </p:txBody>
      </p:sp>
      <p:sp>
        <p:nvSpPr>
          <p:cNvPr id="3" name="Date Placeholder 2"/>
          <p:cNvSpPr>
            <a:spLocks noGrp="1"/>
          </p:cNvSpPr>
          <p:nvPr>
            <p:ph type="dt" sz="half" idx="10"/>
            <p:custDataLst>
              <p:tags r:id="rId2"/>
            </p:custDataLst>
          </p:nvPr>
        </p:nvSpPr>
        <p:spPr/>
        <p:txBody>
          <a:bodyPr/>
          <a:lstStyle/>
          <a:p>
            <a:fld id="{97AB2D98-DBE0-43D5-B143-3A5BE942B2D6}" type="datetimeFigureOut">
              <a:rPr lang="it-IT" smtClean="0"/>
              <a:t>30/10/2013</a:t>
            </a:fld>
            <a:endParaRPr lang="it-IT"/>
          </a:p>
        </p:txBody>
      </p:sp>
      <p:sp>
        <p:nvSpPr>
          <p:cNvPr id="4" name="Footer Placeholder 3"/>
          <p:cNvSpPr>
            <a:spLocks noGrp="1"/>
          </p:cNvSpPr>
          <p:nvPr>
            <p:ph type="ftr" sz="quarter" idx="11"/>
            <p:custDataLst>
              <p:tags r:id="rId3"/>
            </p:custDataLst>
          </p:nvPr>
        </p:nvSpPr>
        <p:spPr/>
        <p:txBody>
          <a:bodyPr/>
          <a:lstStyle/>
          <a:p>
            <a:endParaRPr lang="it-IT"/>
          </a:p>
        </p:txBody>
      </p:sp>
      <p:sp>
        <p:nvSpPr>
          <p:cNvPr id="5" name="Slide Number Placeholder 4"/>
          <p:cNvSpPr>
            <a:spLocks noGrp="1"/>
          </p:cNvSpPr>
          <p:nvPr>
            <p:ph type="sldNum" sz="quarter" idx="12"/>
            <p:custDataLst>
              <p:tags r:id="rId4"/>
            </p:custDataLst>
          </p:nvPr>
        </p:nvSpPr>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fld id="{97AB2D98-DBE0-43D5-B143-3A5BE942B2D6}" type="datetimeFigureOut">
              <a:rPr lang="it-IT" smtClean="0"/>
              <a:t>30/10/2013</a:t>
            </a:fld>
            <a:endParaRPr lang="it-IT"/>
          </a:p>
        </p:txBody>
      </p:sp>
      <p:sp>
        <p:nvSpPr>
          <p:cNvPr id="3" name="Footer Placeholder 2"/>
          <p:cNvSpPr>
            <a:spLocks noGrp="1"/>
          </p:cNvSpPr>
          <p:nvPr>
            <p:ph type="ftr" sz="quarter" idx="11"/>
            <p:custDataLst>
              <p:tags r:id="rId2"/>
            </p:custDataLst>
          </p:nvPr>
        </p:nvSpPr>
        <p:spPr/>
        <p:txBody>
          <a:bodyPr/>
          <a:lstStyle/>
          <a:p>
            <a:endParaRPr lang="it-IT"/>
          </a:p>
        </p:txBody>
      </p:sp>
      <p:sp>
        <p:nvSpPr>
          <p:cNvPr id="4" name="Slide Number Placeholder 3"/>
          <p:cNvSpPr>
            <a:spLocks noGrp="1"/>
          </p:cNvSpPr>
          <p:nvPr>
            <p:ph type="sldNum" sz="quarter" idx="12"/>
            <p:custDataLst>
              <p:tags r:id="rId3"/>
            </p:custDataLst>
          </p:nvPr>
        </p:nvSpPr>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71440"/>
            <a:ext cx="8229600" cy="914400"/>
          </a:xfrm>
        </p:spPr>
        <p:txBody>
          <a:bodyPr tIns="0" bIns="0" anchor="b"/>
          <a:lstStyle>
            <a:lvl1pPr algn="l">
              <a:buNone/>
              <a:defRPr sz="5000" b="1"/>
            </a:lvl1pPr>
          </a:lstStyle>
          <a:p>
            <a:r>
              <a:rPr lang="it-IT" smtClean="0"/>
              <a:t>Fare clic per modificare lo stile del titolo</a:t>
            </a:r>
            <a:endParaRPr lang="en-US" dirty="0"/>
          </a:p>
        </p:txBody>
      </p:sp>
      <p:sp>
        <p:nvSpPr>
          <p:cNvPr id="3" name="Text Placeholder 2"/>
          <p:cNvSpPr>
            <a:spLocks noGrp="1"/>
          </p:cNvSpPr>
          <p:nvPr>
            <p:ph type="body" idx="2"/>
            <p:custDataLst>
              <p:tags r:id="rId2"/>
            </p:custDataLst>
          </p:nvPr>
        </p:nvSpPr>
        <p:spPr>
          <a:xfrm>
            <a:off x="457200" y="1133856"/>
            <a:ext cx="2590800" cy="5181600"/>
          </a:xfrm>
        </p:spPr>
        <p:txBody>
          <a:bodyPr lIns="45720" tIns="45720" rIns="0"/>
          <a:lstStyle>
            <a:lvl1pPr marL="0" indent="0">
              <a:spcBef>
                <a:spcPts val="300"/>
              </a:spcBef>
              <a:buNone/>
              <a:defRPr sz="1800"/>
            </a:lvl1pPr>
            <a:lvl2pPr>
              <a:buNone/>
              <a:defRPr sz="1200"/>
            </a:lvl2pPr>
            <a:lvl3pPr>
              <a:buNone/>
              <a:defRPr sz="1000"/>
            </a:lvl3pPr>
            <a:lvl4pPr>
              <a:buNone/>
              <a:defRPr sz="900"/>
            </a:lvl4pPr>
            <a:lvl5pPr>
              <a:buNone/>
              <a:defRPr sz="900"/>
            </a:lvl5pPr>
          </a:lstStyle>
          <a:p>
            <a:pPr lvl="0"/>
            <a:r>
              <a:rPr lang="it-IT" smtClean="0"/>
              <a:t>Fare clic per modificare stili del testo dello schema</a:t>
            </a:r>
          </a:p>
        </p:txBody>
      </p:sp>
      <p:sp>
        <p:nvSpPr>
          <p:cNvPr id="4" name="Content Placeholder 3"/>
          <p:cNvSpPr>
            <a:spLocks noGrp="1"/>
          </p:cNvSpPr>
          <p:nvPr>
            <p:ph sz="half" idx="1"/>
            <p:custDataLst>
              <p:tags r:id="rId3"/>
            </p:custDataLst>
          </p:nvPr>
        </p:nvSpPr>
        <p:spPr>
          <a:xfrm>
            <a:off x="3429000" y="1133472"/>
            <a:ext cx="5257800" cy="5191128"/>
          </a:xfrm>
        </p:spPr>
        <p:txBody>
          <a:bodyPr/>
          <a:lstStyle>
            <a:lvl1pPr algn="l">
              <a:defRPr sz="3000"/>
            </a:lvl1pPr>
            <a:lvl2pPr algn="l">
              <a:defRPr sz="2800"/>
            </a:lvl2pPr>
            <a:lvl3pPr algn="l">
              <a:defRPr sz="2400"/>
            </a:lvl3pPr>
            <a:lvl4pPr algn="l">
              <a:defRPr sz="2000"/>
            </a:lvl4pPr>
            <a:lvl5pPr algn="l">
              <a:defRPr sz="2000"/>
            </a:lvl5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custDataLst>
              <p:tags r:id="rId4"/>
            </p:custDataLst>
          </p:nvPr>
        </p:nvSpPr>
        <p:spPr/>
        <p:txBody>
          <a:bodyPr/>
          <a:lstStyle/>
          <a:p>
            <a:fld id="{97AB2D98-DBE0-43D5-B143-3A5BE942B2D6}" type="datetimeFigureOut">
              <a:rPr lang="it-IT" smtClean="0"/>
              <a:t>30/10/2013</a:t>
            </a:fld>
            <a:endParaRPr lang="it-IT"/>
          </a:p>
        </p:txBody>
      </p:sp>
      <p:sp>
        <p:nvSpPr>
          <p:cNvPr id="6" name="Footer Placeholder 5"/>
          <p:cNvSpPr>
            <a:spLocks noGrp="1"/>
          </p:cNvSpPr>
          <p:nvPr>
            <p:ph type="ftr" sz="quarter" idx="11"/>
            <p:custDataLst>
              <p:tags r:id="rId5"/>
            </p:custDataLst>
          </p:nvPr>
        </p:nvSpPr>
        <p:spPr/>
        <p:txBody>
          <a:bodyPr/>
          <a:lstStyle/>
          <a:p>
            <a:endParaRPr lang="it-IT"/>
          </a:p>
        </p:txBody>
      </p:sp>
      <p:sp>
        <p:nvSpPr>
          <p:cNvPr id="7" name="Slide Number Placeholder 6"/>
          <p:cNvSpPr>
            <a:spLocks noGrp="1"/>
          </p:cNvSpPr>
          <p:nvPr>
            <p:ph type="sldNum" sz="quarter" idx="12"/>
            <p:custDataLst>
              <p:tags r:id="rId6"/>
            </p:custDataLst>
          </p:nvPr>
        </p:nvSpPr>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376240" y="1981200"/>
            <a:ext cx="3429000" cy="522288"/>
          </a:xfrm>
        </p:spPr>
        <p:txBody>
          <a:bodyPr tIns="0" bIns="0" anchor="b"/>
          <a:lstStyle>
            <a:lvl1pPr algn="r">
              <a:buNone/>
              <a:defRPr sz="2000" b="1"/>
            </a:lvl1pPr>
          </a:lstStyle>
          <a:p>
            <a:r>
              <a:rPr lang="it-IT" smtClean="0"/>
              <a:t>Fare clic per modificare lo stile del titolo</a:t>
            </a:r>
            <a:endParaRPr lang="en-US" dirty="0"/>
          </a:p>
        </p:txBody>
      </p:sp>
      <p:sp>
        <p:nvSpPr>
          <p:cNvPr id="3" name="Picture Placeholder 2"/>
          <p:cNvSpPr>
            <a:spLocks noGrp="1"/>
          </p:cNvSpPr>
          <p:nvPr>
            <p:ph type="pic" idx="1"/>
            <p:custDataLst>
              <p:tags r:id="rId2"/>
            </p:custDataLst>
          </p:nvPr>
        </p:nvSpPr>
        <p:spPr>
          <a:xfrm>
            <a:off x="4093368" y="1066800"/>
            <a:ext cx="4572000" cy="4572000"/>
          </a:xfrm>
          <a:solidFill>
            <a:schemeClr val="bg2">
              <a:shade val="75000"/>
            </a:schemeClr>
          </a:solidFill>
          <a:ln w="60325">
            <a:solidFill>
              <a:srgbClr val="FFFFFF"/>
            </a:solidFill>
            <a:miter lim="800000"/>
          </a:ln>
          <a:effectLst>
            <a:outerShdw blurRad="36195" dist="10000" dir="5400000" algn="tl" rotWithShape="0">
              <a:srgbClr val="000000">
                <a:alpha val="75000"/>
              </a:srgbClr>
            </a:outerShdw>
            <a:reflection stA="21000" endA="500" endPos="10000" dist="20000" dir="5400000" sy="-100000" algn="bl" rotWithShape="0"/>
          </a:effectLst>
        </p:spPr>
        <p:txBody>
          <a:bodyPr/>
          <a:lstStyle>
            <a:lvl1pPr>
              <a:buNone/>
              <a:defRPr sz="3200"/>
            </a:lvl1pPr>
          </a:lstStyle>
          <a:p>
            <a:r>
              <a:rPr lang="it-IT" smtClean="0"/>
              <a:t>Fare clic sull'icona per inserire un'immagine</a:t>
            </a:r>
            <a:endParaRPr lang="en-US" dirty="0"/>
          </a:p>
        </p:txBody>
      </p:sp>
      <p:sp>
        <p:nvSpPr>
          <p:cNvPr id="4" name="Text Placeholder 3"/>
          <p:cNvSpPr>
            <a:spLocks noGrp="1"/>
          </p:cNvSpPr>
          <p:nvPr>
            <p:ph type="body" sz="half" idx="2"/>
            <p:custDataLst>
              <p:tags r:id="rId3"/>
            </p:custDataLst>
          </p:nvPr>
        </p:nvSpPr>
        <p:spPr>
          <a:xfrm>
            <a:off x="376240" y="2543176"/>
            <a:ext cx="3429000" cy="914400"/>
          </a:xfrm>
        </p:spPr>
        <p:txBody>
          <a:bodyPr lIns="0" tIns="0" rIns="0" bIns="0" anchor="t"/>
          <a:lstStyle>
            <a:lvl1pPr indent="0" algn="r">
              <a:spcBef>
                <a:spcPts val="300"/>
              </a:spcBef>
              <a:buFontTx/>
              <a:buNone/>
              <a:defRPr sz="1400" baseline="0"/>
            </a:lvl1pPr>
            <a:lvl2pPr>
              <a:buFontTx/>
              <a:buNone/>
              <a:defRPr sz="1200"/>
            </a:lvl2pPr>
            <a:lvl3pPr>
              <a:buFontTx/>
              <a:buNone/>
              <a:defRPr sz="1000"/>
            </a:lvl3pPr>
            <a:lvl4pPr>
              <a:buFontTx/>
              <a:buNone/>
              <a:defRPr sz="900"/>
            </a:lvl4pPr>
            <a:lvl5pPr>
              <a:buFontTx/>
              <a:buNone/>
              <a:defRPr sz="900"/>
            </a:lvl5pPr>
          </a:lstStyle>
          <a:p>
            <a:pPr lvl="0"/>
            <a:r>
              <a:rPr lang="it-IT" smtClean="0"/>
              <a:t>Fare clic per modificare stili del testo dello schema</a:t>
            </a:r>
          </a:p>
        </p:txBody>
      </p:sp>
      <p:sp>
        <p:nvSpPr>
          <p:cNvPr id="5" name="Date Placeholder 4"/>
          <p:cNvSpPr>
            <a:spLocks noGrp="1"/>
          </p:cNvSpPr>
          <p:nvPr>
            <p:ph type="dt" sz="half" idx="10"/>
            <p:custDataLst>
              <p:tags r:id="rId4"/>
            </p:custDataLst>
          </p:nvPr>
        </p:nvSpPr>
        <p:spPr/>
        <p:txBody>
          <a:bodyPr/>
          <a:lstStyle/>
          <a:p>
            <a:fld id="{97AB2D98-DBE0-43D5-B143-3A5BE942B2D6}" type="datetimeFigureOut">
              <a:rPr lang="it-IT" smtClean="0"/>
              <a:t>30/10/2013</a:t>
            </a:fld>
            <a:endParaRPr lang="it-IT"/>
          </a:p>
        </p:txBody>
      </p:sp>
      <p:sp>
        <p:nvSpPr>
          <p:cNvPr id="6" name="Footer Placeholder 5"/>
          <p:cNvSpPr>
            <a:spLocks noGrp="1"/>
          </p:cNvSpPr>
          <p:nvPr>
            <p:ph type="ftr" sz="quarter" idx="11"/>
            <p:custDataLst>
              <p:tags r:id="rId5"/>
            </p:custDataLst>
          </p:nvPr>
        </p:nvSpPr>
        <p:spPr/>
        <p:txBody>
          <a:bodyPr/>
          <a:lstStyle/>
          <a:p>
            <a:endParaRPr lang="it-IT"/>
          </a:p>
        </p:txBody>
      </p:sp>
      <p:sp>
        <p:nvSpPr>
          <p:cNvPr id="7" name="Slide Number Placeholder 6"/>
          <p:cNvSpPr>
            <a:spLocks noGrp="1"/>
          </p:cNvSpPr>
          <p:nvPr>
            <p:ph type="sldNum" sz="quarter" idx="12"/>
            <p:custDataLst>
              <p:tags r:id="rId6"/>
            </p:custDataLst>
          </p:nvPr>
        </p:nvSpPr>
        <p:spPr>
          <a:xfrm>
            <a:off x="8153400" y="6356350"/>
            <a:ext cx="533400" cy="365125"/>
          </a:xfrm>
        </p:spPr>
        <p:txBody>
          <a:bodyPr/>
          <a:lstStyle/>
          <a:p>
            <a:fld id="{FBB2A3C6-5D7E-4441-A5FB-692D0E47FA40}" type="slidenum">
              <a:rPr lang="it-IT" smtClean="0"/>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tags" Target="../tags/tag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7" name="Flowchart: Document 6"/>
          <p:cNvSpPr/>
          <p:nvPr>
            <p:custDataLst>
              <p:tags r:id="rId13"/>
            </p:custDataLst>
          </p:nvPr>
        </p:nvSpPr>
        <p:spPr>
          <a:xfrm rot="10800000">
            <a:off x="1" y="1142899"/>
            <a:ext cx="9144000" cy="5562705"/>
          </a:xfrm>
          <a:custGeom>
            <a:avLst/>
            <a:gdLst>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252">
                <a:moveTo>
                  <a:pt x="0" y="0"/>
                </a:moveTo>
                <a:lnTo>
                  <a:pt x="21600" y="0"/>
                </a:lnTo>
                <a:lnTo>
                  <a:pt x="21600" y="17322"/>
                </a:lnTo>
                <a:cubicBezTo>
                  <a:pt x="10800" y="17322"/>
                  <a:pt x="10056" y="24231"/>
                  <a:pt x="0" y="20252"/>
                </a:cubicBezTo>
                <a:lnTo>
                  <a:pt x="0" y="0"/>
                </a:lnTo>
                <a:close/>
              </a:path>
            </a:pathLst>
          </a:custGeom>
          <a:gradFill>
            <a:gsLst>
              <a:gs pos="100000">
                <a:schemeClr val="bg2">
                  <a:tint val="55000"/>
                  <a:satMod val="1800000"/>
                  <a:alpha val="55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8" name="Flowchart: Document 7"/>
          <p:cNvSpPr/>
          <p:nvPr>
            <p:custDataLst>
              <p:tags r:id="rId14"/>
            </p:custDataLst>
          </p:nvPr>
        </p:nvSpPr>
        <p:spPr>
          <a:xfrm rot="10800000">
            <a:off x="1" y="1341133"/>
            <a:ext cx="9144000" cy="4480425"/>
          </a:xfrm>
          <a:custGeom>
            <a:avLst/>
            <a:gdLst>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032">
                <a:moveTo>
                  <a:pt x="0" y="0"/>
                </a:moveTo>
                <a:lnTo>
                  <a:pt x="21600" y="0"/>
                </a:lnTo>
                <a:lnTo>
                  <a:pt x="21600" y="17322"/>
                </a:lnTo>
                <a:cubicBezTo>
                  <a:pt x="10800" y="17322"/>
                  <a:pt x="8684" y="24776"/>
                  <a:pt x="0" y="20032"/>
                </a:cubicBezTo>
                <a:lnTo>
                  <a:pt x="0" y="0"/>
                </a:lnTo>
                <a:close/>
              </a:path>
            </a:pathLst>
          </a:custGeom>
          <a:gradFill>
            <a:gsLst>
              <a:gs pos="100000">
                <a:schemeClr val="bg2">
                  <a:tint val="40000"/>
                  <a:satMod val="1900000"/>
                  <a:alpha val="30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9" name="Title Placeholder 8"/>
          <p:cNvSpPr>
            <a:spLocks noGrp="1"/>
          </p:cNvSpPr>
          <p:nvPr>
            <p:ph type="title"/>
            <p:custDataLst>
              <p:tags r:id="rId15"/>
            </p:custDataLst>
          </p:nvPr>
        </p:nvSpPr>
        <p:spPr>
          <a:xfrm>
            <a:off x="457200" y="533400"/>
            <a:ext cx="8229600" cy="1524000"/>
          </a:xfrm>
          <a:prstGeom prst="rect">
            <a:avLst/>
          </a:prstGeom>
        </p:spPr>
        <p:txBody>
          <a:bodyPr vert="horz" lIns="0" tIns="9144" rIns="0" bIns="9144" anchor="b">
            <a:normAutofit/>
          </a:bodyPr>
          <a:lstStyle/>
          <a:p>
            <a:r>
              <a:rPr lang="it-IT" smtClean="0"/>
              <a:t>Fare clic per modificare lo stile del titolo</a:t>
            </a:r>
            <a:endParaRPr lang="en-US" dirty="0"/>
          </a:p>
        </p:txBody>
      </p:sp>
      <p:sp>
        <p:nvSpPr>
          <p:cNvPr id="30" name="Text Placeholder 29"/>
          <p:cNvSpPr>
            <a:spLocks noGrp="1"/>
          </p:cNvSpPr>
          <p:nvPr>
            <p:ph type="body" idx="1"/>
            <p:custDataLst>
              <p:tags r:id="rId16"/>
            </p:custDataLst>
          </p:nvPr>
        </p:nvSpPr>
        <p:spPr>
          <a:xfrm>
            <a:off x="457200" y="2179637"/>
            <a:ext cx="8229600" cy="4114800"/>
          </a:xfrm>
          <a:prstGeom prst="rect">
            <a:avLst/>
          </a:prstGeom>
        </p:spPr>
        <p:txBody>
          <a:bodyPr vert="horz" lIns="9144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10" name="Date Placeholder 9"/>
          <p:cNvSpPr>
            <a:spLocks noGrp="1"/>
          </p:cNvSpPr>
          <p:nvPr>
            <p:ph type="dt" sz="half" idx="2"/>
            <p:custDataLst>
              <p:tags r:id="rId17"/>
            </p:custDataLst>
          </p:nvPr>
        </p:nvSpPr>
        <p:spPr>
          <a:xfrm>
            <a:off x="457200" y="6356350"/>
            <a:ext cx="1981200" cy="365125"/>
          </a:xfrm>
          <a:prstGeom prst="rect">
            <a:avLst/>
          </a:prstGeom>
        </p:spPr>
        <p:txBody>
          <a:bodyPr vert="horz" anchor="b"/>
          <a:lstStyle>
            <a:lvl1pPr algn="ctr">
              <a:defRPr sz="1200">
                <a:solidFill>
                  <a:schemeClr val="tx2">
                    <a:shade val="50000"/>
                  </a:schemeClr>
                </a:solidFill>
              </a:defRPr>
            </a:lvl1pPr>
          </a:lstStyle>
          <a:p>
            <a:fld id="{97AB2D98-DBE0-43D5-B143-3A5BE942B2D6}" type="datetimeFigureOut">
              <a:rPr lang="it-IT" smtClean="0"/>
              <a:t>30/10/2013</a:t>
            </a:fld>
            <a:endParaRPr lang="it-IT"/>
          </a:p>
        </p:txBody>
      </p:sp>
      <p:sp>
        <p:nvSpPr>
          <p:cNvPr id="22" name="Footer Placeholder 21"/>
          <p:cNvSpPr>
            <a:spLocks noGrp="1"/>
          </p:cNvSpPr>
          <p:nvPr>
            <p:ph type="ftr" sz="quarter" idx="3"/>
            <p:custDataLst>
              <p:tags r:id="rId18"/>
            </p:custDataLst>
          </p:nvPr>
        </p:nvSpPr>
        <p:spPr>
          <a:xfrm>
            <a:off x="2438400" y="6356350"/>
            <a:ext cx="2895600" cy="365125"/>
          </a:xfrm>
          <a:prstGeom prst="rect">
            <a:avLst/>
          </a:prstGeom>
        </p:spPr>
        <p:txBody>
          <a:bodyPr vert="horz" lIns="0" anchor="b"/>
          <a:lstStyle>
            <a:lvl1pPr algn="l">
              <a:defRPr sz="1200">
                <a:solidFill>
                  <a:schemeClr val="tx2">
                    <a:shade val="50000"/>
                  </a:schemeClr>
                </a:solidFill>
              </a:defRPr>
            </a:lvl1pPr>
          </a:lstStyle>
          <a:p>
            <a:endParaRPr lang="it-IT"/>
          </a:p>
        </p:txBody>
      </p:sp>
      <p:sp>
        <p:nvSpPr>
          <p:cNvPr id="18" name="Slide Number Placeholder 17"/>
          <p:cNvSpPr>
            <a:spLocks noGrp="1"/>
          </p:cNvSpPr>
          <p:nvPr>
            <p:ph type="sldNum" sz="quarter" idx="4"/>
            <p:custDataLst>
              <p:tags r:id="rId19"/>
            </p:custDataLst>
          </p:nvPr>
        </p:nvSpPr>
        <p:spPr>
          <a:xfrm>
            <a:off x="8153400" y="6356350"/>
            <a:ext cx="533400" cy="365125"/>
          </a:xfrm>
          <a:prstGeom prst="rect">
            <a:avLst/>
          </a:prstGeom>
        </p:spPr>
        <p:txBody>
          <a:bodyPr vert="horz" lIns="91440" rIns="0" anchor="b"/>
          <a:lstStyle>
            <a:lvl1pPr algn="r">
              <a:defRPr sz="1400">
                <a:solidFill>
                  <a:schemeClr val="tx2">
                    <a:shade val="50000"/>
                  </a:schemeClr>
                </a:solidFill>
              </a:defRPr>
            </a:lvl1pPr>
          </a:lstStyle>
          <a:p>
            <a:fld id="{FBB2A3C6-5D7E-4441-A5FB-692D0E47FA40}" type="slidenum">
              <a:rPr lang="it-IT" smtClean="0"/>
              <a:t>‹N›</a:t>
            </a:fld>
            <a:endParaRPr lang="it-IT"/>
          </a:p>
        </p:txBody>
      </p:sp>
    </p:spTree>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xStyles>
    <p:titleStyle>
      <a:lvl1pPr algn="l" rtl="0" eaLnBrk="1" latinLnBrk="0" hangingPunct="1">
        <a:spcBef>
          <a:spcPct val="0"/>
        </a:spcBef>
        <a:buNone/>
        <a:defRPr sz="4800" b="1" kern="120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latin typeface="+mj-lt"/>
          <a:ea typeface="+mj-ea"/>
          <a:cs typeface="+mj-cs"/>
        </a:defRPr>
      </a:lvl1pPr>
    </p:titleStyle>
    <p:bodyStyle>
      <a:lvl1pPr marL="320040" indent="-320040" algn="l" rtl="0" eaLnBrk="1" latinLnBrk="0" hangingPunct="1">
        <a:spcBef>
          <a:spcPct val="20000"/>
        </a:spcBef>
        <a:buClr>
          <a:schemeClr val="accent1"/>
        </a:buClr>
        <a:buSzPct val="70000"/>
        <a:buFont typeface="Wingdings 2"/>
        <a:buChar char=""/>
        <a:defRPr sz="3000" kern="1200">
          <a:solidFill>
            <a:schemeClr val="tx1"/>
          </a:solidFill>
          <a:latin typeface="+mn-lt"/>
          <a:ea typeface="+mn-ea"/>
          <a:cs typeface="+mn-cs"/>
        </a:defRPr>
      </a:lvl1pPr>
      <a:lvl2pPr marL="630936" indent="-274320" algn="l" rtl="0" eaLnBrk="1" latinLnBrk="0" hangingPunct="1">
        <a:spcBef>
          <a:spcPct val="20000"/>
        </a:spcBef>
        <a:buClr>
          <a:schemeClr val="accent2"/>
        </a:buClr>
        <a:buFont typeface="Wingdings 2"/>
        <a:buChar char=""/>
        <a:defRPr sz="2600" kern="1200">
          <a:solidFill>
            <a:schemeClr val="tx1"/>
          </a:solidFill>
          <a:latin typeface="+mn-lt"/>
          <a:ea typeface="+mn-ea"/>
          <a:cs typeface="+mn-cs"/>
        </a:defRPr>
      </a:lvl2pPr>
      <a:lvl3pPr marL="923544" indent="-274320" algn="l" rtl="0" eaLnBrk="1" latinLnBrk="0" hangingPunct="1">
        <a:spcBef>
          <a:spcPct val="20000"/>
        </a:spcBef>
        <a:buClr>
          <a:schemeClr val="accent3"/>
        </a:buClr>
        <a:buFont typeface="Wingdings 2"/>
        <a:buChar char=""/>
        <a:defRPr sz="2400" kern="1200">
          <a:solidFill>
            <a:schemeClr val="tx1"/>
          </a:solidFill>
          <a:latin typeface="+mn-lt"/>
          <a:ea typeface="+mn-ea"/>
          <a:cs typeface="+mn-cs"/>
        </a:defRPr>
      </a:lvl3pPr>
      <a:lvl4pPr marL="1188720" indent="-228600" algn="l" rtl="0" eaLnBrk="1" latinLnBrk="0" hangingPunct="1">
        <a:spcBef>
          <a:spcPct val="20000"/>
        </a:spcBef>
        <a:buClr>
          <a:schemeClr val="accent4"/>
        </a:buClr>
        <a:buFont typeface="Wingdings 2"/>
        <a:buChar char=""/>
        <a:defRPr sz="2200" kern="1200">
          <a:solidFill>
            <a:schemeClr val="tx1"/>
          </a:solidFill>
          <a:latin typeface="+mn-lt"/>
          <a:ea typeface="+mn-ea"/>
          <a:cs typeface="+mn-cs"/>
        </a:defRPr>
      </a:lvl4pPr>
      <a:lvl5pPr marL="1426464" indent="-228600" algn="l" rtl="0" eaLnBrk="1" latinLnBrk="0" hangingPunct="1">
        <a:spcBef>
          <a:spcPct val="20000"/>
        </a:spcBef>
        <a:buClr>
          <a:schemeClr val="accent5"/>
        </a:buClr>
        <a:buFont typeface="Wingdings 2"/>
        <a:buChar char=""/>
        <a:defRPr sz="2000" kern="1200">
          <a:solidFill>
            <a:schemeClr val="tx1"/>
          </a:solidFill>
          <a:latin typeface="+mn-lt"/>
          <a:ea typeface="+mn-ea"/>
          <a:cs typeface="+mn-cs"/>
        </a:defRPr>
      </a:lvl5pPr>
      <a:lvl6pPr marL="1673352" indent="-228600" algn="l" rtl="0" eaLnBrk="1" latinLnBrk="0" hangingPunct="1">
        <a:spcBef>
          <a:spcPct val="20000"/>
        </a:spcBef>
        <a:buClr>
          <a:schemeClr val="accent6"/>
        </a:buClr>
        <a:buFont typeface="Wingdings 2"/>
        <a:buChar char=""/>
        <a:defRPr sz="1800" kern="1200">
          <a:solidFill>
            <a:schemeClr val="tx1"/>
          </a:solidFill>
          <a:latin typeface="+mn-lt"/>
          <a:ea typeface="+mn-ea"/>
          <a:cs typeface="+mn-cs"/>
        </a:defRPr>
      </a:lvl6pPr>
      <a:lvl7pPr marL="1911096" indent="-228600" algn="l" rtl="0" eaLnBrk="1" latinLnBrk="0" hangingPunct="1">
        <a:spcBef>
          <a:spcPct val="20000"/>
        </a:spcBef>
        <a:buClr>
          <a:schemeClr val="tx2"/>
        </a:buClr>
        <a:buFont typeface="Wingdings 2"/>
        <a:buChar char=""/>
        <a:defRPr sz="1600" kern="1200">
          <a:solidFill>
            <a:schemeClr val="tx1"/>
          </a:solidFill>
          <a:latin typeface="+mn-lt"/>
          <a:ea typeface="+mn-ea"/>
          <a:cs typeface="+mn-cs"/>
        </a:defRPr>
      </a:lvl7pPr>
      <a:lvl8pPr marL="2121408" indent="-182880" algn="l" rtl="0" eaLnBrk="1" latinLnBrk="0" hangingPunct="1">
        <a:spcBef>
          <a:spcPct val="20000"/>
        </a:spcBef>
        <a:buClr>
          <a:schemeClr val="tx2"/>
        </a:buClr>
        <a:buFont typeface="Wingdings 2"/>
        <a:buChar char=""/>
        <a:defRPr sz="1400" kern="1200">
          <a:solidFill>
            <a:schemeClr val="tx1"/>
          </a:solidFill>
          <a:latin typeface="+mn-lt"/>
          <a:ea typeface="+mn-ea"/>
          <a:cs typeface="+mn-cs"/>
        </a:defRPr>
      </a:lvl8pPr>
      <a:lvl9pPr marL="2322576" indent="-182880" algn="l" rtl="0" eaLnBrk="1" latinLnBrk="0" hangingPunct="1">
        <a:spcBef>
          <a:spcPct val="20000"/>
        </a:spcBef>
        <a:buClr>
          <a:schemeClr val="tx2"/>
        </a:buClr>
        <a:buFont typeface="Wingdings 2"/>
        <a:buChar char=""/>
        <a:defRPr sz="1400" kern="120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tiff"/></Relationships>
</file>

<file path=ppt/slides/_rels/slide15.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tiff"/></Relationships>
</file>

<file path=ppt/slides/_rels/slide17.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image" Target="../media/image11.wmf"/><Relationship Id="rId5" Type="http://schemas.openxmlformats.org/officeDocument/2006/relationships/slideLayout" Target="../slideLayouts/slideLayout2.xml"/><Relationship Id="rId4" Type="http://schemas.openxmlformats.org/officeDocument/2006/relationships/tags" Target="../tags/tag76.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s>
</file>

<file path=ppt/slides/_rels/slide25.xml.rels><?xml version="1.0" encoding="UTF-8" standalone="yes"?>
<Relationships xmlns="http://schemas.openxmlformats.org/package/2006/relationships"><Relationship Id="rId3" Type="http://schemas.openxmlformats.org/officeDocument/2006/relationships/tags" Target="../tags/tag85.xml"/><Relationship Id="rId7"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tags" Target="../tags/tag91.xml"/><Relationship Id="rId7" Type="http://schemas.openxmlformats.org/officeDocument/2006/relationships/image" Target="../media/image16.jpe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slideLayout" Target="../slideLayouts/slideLayout2.xml"/><Relationship Id="rId5" Type="http://schemas.openxmlformats.org/officeDocument/2006/relationships/tags" Target="../tags/tag93.xml"/><Relationship Id="rId4" Type="http://schemas.openxmlformats.org/officeDocument/2006/relationships/tags" Target="../tags/tag92.xml"/></Relationships>
</file>

<file path=ppt/slides/_rels/slide28.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tags" Target="../tags/tag102.xml"/><Relationship Id="rId7" Type="http://schemas.openxmlformats.org/officeDocument/2006/relationships/notesSlide" Target="../notesSlides/notesSlide10.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slideLayout" Target="../slideLayouts/slideLayout2.xml"/><Relationship Id="rId5" Type="http://schemas.openxmlformats.org/officeDocument/2006/relationships/tags" Target="../tags/tag104.xml"/><Relationship Id="rId4" Type="http://schemas.openxmlformats.org/officeDocument/2006/relationships/tags" Target="../tags/tag103.xml"/><Relationship Id="rId9" Type="http://schemas.openxmlformats.org/officeDocument/2006/relationships/image" Target="../media/image19.jpeg"/></Relationships>
</file>

<file path=ppt/slides/_rels/slide31.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5" Type="http://schemas.openxmlformats.org/officeDocument/2006/relationships/image" Target="../media/image20.jpeg"/><Relationship Id="rId4"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image" Target="../media/image21.tiff"/><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22.png"/><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tags" Target="../tags/tag117.xml"/><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0.xml"/><Relationship Id="rId1" Type="http://schemas.openxmlformats.org/officeDocument/2006/relationships/tags" Target="../tags/tag119.xml"/><Relationship Id="rId5" Type="http://schemas.openxmlformats.org/officeDocument/2006/relationships/image" Target="../media/image24.jpeg"/><Relationship Id="rId4" Type="http://schemas.openxmlformats.org/officeDocument/2006/relationships/notesSlide" Target="../notesSlides/notesSlide1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2.xml"/><Relationship Id="rId1" Type="http://schemas.openxmlformats.org/officeDocument/2006/relationships/tags" Target="../tags/tag121.xml"/><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tags" Target="../tags/tag125.xml"/><Relationship Id="rId7" Type="http://schemas.openxmlformats.org/officeDocument/2006/relationships/image" Target="../media/image27.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image" Target="../media/image26.png"/><Relationship Id="rId5" Type="http://schemas.openxmlformats.org/officeDocument/2006/relationships/slideLayout" Target="../slideLayouts/slideLayout7.xml"/><Relationship Id="rId4" Type="http://schemas.openxmlformats.org/officeDocument/2006/relationships/tags" Target="../tags/tag126.xml"/></Relationships>
</file>

<file path=ppt/slides/_rels/slide3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129.xml"/><Relationship Id="rId7" Type="http://schemas.openxmlformats.org/officeDocument/2006/relationships/image" Target="../media/image28.pn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slideLayout" Target="../slideLayouts/slideLayout7.xml"/><Relationship Id="rId5" Type="http://schemas.openxmlformats.org/officeDocument/2006/relationships/tags" Target="../tags/tag131.xml"/><Relationship Id="rId4" Type="http://schemas.openxmlformats.org/officeDocument/2006/relationships/tags" Target="../tags/tag130.xml"/><Relationship Id="rId9"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tags" Target="../tags/tag134.xml"/><Relationship Id="rId7" Type="http://schemas.openxmlformats.org/officeDocument/2006/relationships/image" Target="../media/image31.jpeg"/><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135.xml"/></Relationships>
</file>

<file path=ppt/slides/_rels/slide41.xml.rels><?xml version="1.0" encoding="UTF-8" standalone="yes"?>
<Relationships xmlns="http://schemas.openxmlformats.org/package/2006/relationships"><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 Id="rId4"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Layout" Target="../slideLayouts/slideLayout2.xml"/><Relationship Id="rId5" Type="http://schemas.openxmlformats.org/officeDocument/2006/relationships/tags" Target="../tags/tag143.xml"/><Relationship Id="rId4" Type="http://schemas.openxmlformats.org/officeDocument/2006/relationships/tags" Target="../tags/tag142.xml"/></Relationships>
</file>

<file path=ppt/slides/_rels/slide43.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8.xml"/><Relationship Id="rId1" Type="http://schemas.openxmlformats.org/officeDocument/2006/relationships/tags" Target="../tags/tag147.xml"/><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0.xml"/><Relationship Id="rId1" Type="http://schemas.openxmlformats.org/officeDocument/2006/relationships/tags" Target="../tags/tag149.xml"/><Relationship Id="rId4" Type="http://schemas.openxmlformats.org/officeDocument/2006/relationships/image" Target="../media/image33.png"/></Relationships>
</file>

<file path=ppt/slides/_rels/slide46.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5" Type="http://schemas.openxmlformats.org/officeDocument/2006/relationships/slideLayout" Target="../slideLayouts/slideLayout2.xml"/><Relationship Id="rId4" Type="http://schemas.openxmlformats.org/officeDocument/2006/relationships/tags" Target="../tags/tag154.xml"/></Relationships>
</file>

<file path=ppt/slides/_rels/slide47.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image" Target="../media/image34.jpeg"/><Relationship Id="rId5" Type="http://schemas.openxmlformats.org/officeDocument/2006/relationships/slideLayout" Target="../slideLayouts/slideLayout2.xml"/><Relationship Id="rId4" Type="http://schemas.openxmlformats.org/officeDocument/2006/relationships/tags" Target="../tags/tag158.xml"/></Relationships>
</file>

<file path=ppt/slides/_rels/slide48.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image" Target="../media/image35.jpeg"/><Relationship Id="rId4"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image" Target="../media/image36.pn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hyperlink" Target="http://www.ncbi.nlm.nih.gov/pubmed?term=Vidal-Puig%20A%5bAuthor%5d&amp;cauthor=true&amp;cauthor_uid=12601624" TargetMode="External"/><Relationship Id="rId3" Type="http://schemas.openxmlformats.org/officeDocument/2006/relationships/tags" Target="../tags/tag167.xml"/><Relationship Id="rId7" Type="http://schemas.openxmlformats.org/officeDocument/2006/relationships/hyperlink" Target="http://www.ncbi.nlm.nih.gov/pubmed?term=Jimenez-Linan%20M%5bAuthor%5d&amp;cauthor=true&amp;cauthor_uid=12601624" TargetMode="Externa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hyperlink" Target="http://www.ncbi.nlm.nih.gov/pubmed?term=Hickner%20RC%5bAuthor%5d&amp;cauthor=true&amp;cauthor_uid=12601624" TargetMode="External"/><Relationship Id="rId11" Type="http://schemas.openxmlformats.org/officeDocument/2006/relationships/hyperlink" Target="http://www.ncbi.nlm.nih.gov/pubmed?term=Cortright%20RN%5bAuthor%5d&amp;cauthor=true&amp;cauthor_uid=12601624" TargetMode="External"/><Relationship Id="rId5" Type="http://schemas.openxmlformats.org/officeDocument/2006/relationships/hyperlink" Target="http://www.ncbi.nlm.nih.gov/pubmed?term=Noland%20RC%5bAuthor%5d&amp;cauthor=true&amp;cauthor_uid=12601624" TargetMode="External"/><Relationship Id="rId10" Type="http://schemas.openxmlformats.org/officeDocument/2006/relationships/hyperlink" Target="http://www.ncbi.nlm.nih.gov/pubmed?term=Dohm%20GL%5bAuthor%5d&amp;cauthor=true&amp;cauthor_uid=12601624" TargetMode="External"/><Relationship Id="rId4" Type="http://schemas.openxmlformats.org/officeDocument/2006/relationships/slideLayout" Target="../slideLayouts/slideLayout2.xml"/><Relationship Id="rId9" Type="http://schemas.openxmlformats.org/officeDocument/2006/relationships/hyperlink" Target="http://www.ncbi.nlm.nih.gov/pubmed?term=Zheng%20D%5bAuthor%5d&amp;cauthor=true&amp;cauthor_uid=12601624" TargetMode="External"/></Relationships>
</file>

<file path=ppt/slides/_rels/slide51.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4"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image" Target="../media/image37.jpeg"/><Relationship Id="rId5" Type="http://schemas.openxmlformats.org/officeDocument/2006/relationships/slideLayout" Target="../slideLayouts/slideLayout2.xml"/><Relationship Id="rId4" Type="http://schemas.openxmlformats.org/officeDocument/2006/relationships/tags" Target="../tags/tag174.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6.xml"/><Relationship Id="rId1" Type="http://schemas.openxmlformats.org/officeDocument/2006/relationships/tags" Target="../tags/tag175.xml"/><Relationship Id="rId4" Type="http://schemas.openxmlformats.org/officeDocument/2006/relationships/image" Target="../media/image38.jpeg"/></Relationships>
</file>

<file path=ppt/slides/_rels/slide54.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4"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slideLayout" Target="../slideLayouts/slideLayout2.xml"/><Relationship Id="rId4" Type="http://schemas.openxmlformats.org/officeDocument/2006/relationships/tags" Target="../tags/tag183.xml"/></Relationships>
</file>

<file path=ppt/slides/_rels/slide56.xml.rels><?xml version="1.0" encoding="UTF-8" standalone="yes"?>
<Relationships xmlns="http://schemas.openxmlformats.org/package/2006/relationships"><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 Id="rId5" Type="http://schemas.openxmlformats.org/officeDocument/2006/relationships/slideLayout" Target="../slideLayouts/slideLayout6.xml"/><Relationship Id="rId4" Type="http://schemas.openxmlformats.org/officeDocument/2006/relationships/tags" Target="../tags/tag187.xml"/></Relationships>
</file>

<file path=ppt/slides/_rels/slide57.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image" Target="../media/image39.jpeg"/><Relationship Id="rId5" Type="http://schemas.openxmlformats.org/officeDocument/2006/relationships/slideLayout" Target="../slideLayouts/slideLayout2.xml"/><Relationship Id="rId4" Type="http://schemas.openxmlformats.org/officeDocument/2006/relationships/tags" Target="../tags/tag191.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3.xml"/><Relationship Id="rId1" Type="http://schemas.openxmlformats.org/officeDocument/2006/relationships/tags" Target="../tags/tag192.xml"/><Relationship Id="rId4" Type="http://schemas.openxmlformats.org/officeDocument/2006/relationships/image" Target="../media/image40.png"/></Relationships>
</file>

<file path=ppt/slides/_rels/slide59.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8.xml"/><Relationship Id="rId1" Type="http://schemas.openxmlformats.org/officeDocument/2006/relationships/tags" Target="../tags/tag197.xml"/><Relationship Id="rId4" Type="http://schemas.openxmlformats.org/officeDocument/2006/relationships/image" Target="../media/image41.png"/></Relationships>
</file>

<file path=ppt/slides/_rels/slide61.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image" Target="../media/image42.jpeg"/><Relationship Id="rId4"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image" Target="../media/image43.jpeg"/><Relationship Id="rId4"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4"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5" Type="http://schemas.openxmlformats.org/officeDocument/2006/relationships/slideLayout" Target="../slideLayouts/slideLayout2.xml"/><Relationship Id="rId4" Type="http://schemas.openxmlformats.org/officeDocument/2006/relationships/tags" Target="../tags/tag211.xml"/></Relationships>
</file>

<file path=ppt/slides/_rels/slide65.xml.rels><?xml version="1.0" encoding="UTF-8" standalone="yes"?>
<Relationships xmlns="http://schemas.openxmlformats.org/package/2006/relationships"><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image" Target="../media/image44.png"/><Relationship Id="rId5" Type="http://schemas.openxmlformats.org/officeDocument/2006/relationships/slideLayout" Target="../slideLayouts/slideLayout2.xml"/><Relationship Id="rId4" Type="http://schemas.openxmlformats.org/officeDocument/2006/relationships/tags" Target="../tags/tag215.xml"/></Relationships>
</file>

<file path=ppt/slides/_rels/slide66.xml.rels><?xml version="1.0" encoding="UTF-8" standalone="yes"?>
<Relationships xmlns="http://schemas.openxmlformats.org/package/2006/relationships"><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 Id="rId4"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image" Target="../media/image45.jpeg"/><Relationship Id="rId5" Type="http://schemas.openxmlformats.org/officeDocument/2006/relationships/slideLayout" Target="../slideLayouts/slideLayout2.xml"/><Relationship Id="rId4" Type="http://schemas.openxmlformats.org/officeDocument/2006/relationships/tags" Target="../tags/tag222.xml"/></Relationships>
</file>

<file path=ppt/slides/_rels/slide6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5" Type="http://schemas.openxmlformats.org/officeDocument/2006/relationships/image" Target="../media/image48.jpeg"/><Relationship Id="rId4"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5" Type="http://schemas.openxmlformats.org/officeDocument/2006/relationships/image" Target="../media/image49.jpeg"/><Relationship Id="rId4"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 Id="rId5" Type="http://schemas.openxmlformats.org/officeDocument/2006/relationships/image" Target="../media/image50.jpeg"/><Relationship Id="rId4"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 Id="rId4"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5" Type="http://schemas.openxmlformats.org/officeDocument/2006/relationships/slideLayout" Target="../slideLayouts/slideLayout2.xml"/><Relationship Id="rId4" Type="http://schemas.openxmlformats.org/officeDocument/2006/relationships/tags" Target="../tags/tag241.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3.xml"/><Relationship Id="rId1" Type="http://schemas.openxmlformats.org/officeDocument/2006/relationships/tags" Target="../tags/tag242.xml"/></Relationships>
</file>

<file path=ppt/slides/_rels/slide77.xml.rels><?xml version="1.0" encoding="UTF-8" standalone="yes"?>
<Relationships xmlns="http://schemas.openxmlformats.org/package/2006/relationships"><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 Id="rId5" Type="http://schemas.openxmlformats.org/officeDocument/2006/relationships/slideLayout" Target="../slideLayouts/slideLayout2.xml"/><Relationship Id="rId4" Type="http://schemas.openxmlformats.org/officeDocument/2006/relationships/tags" Target="../tags/tag24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image" Target="../media/image56.jpeg"/><Relationship Id="rId5" Type="http://schemas.openxmlformats.org/officeDocument/2006/relationships/slideLayout" Target="../slideLayouts/slideLayout2.xml"/><Relationship Id="rId4" Type="http://schemas.openxmlformats.org/officeDocument/2006/relationships/tags" Target="../tags/tag254.xml"/></Relationships>
</file>

<file path=ppt/slides/_rels/slide86.xml.rels><?xml version="1.0" encoding="UTF-8" standalone="yes"?>
<Relationships xmlns="http://schemas.openxmlformats.org/package/2006/relationships"><Relationship Id="rId3" Type="http://schemas.openxmlformats.org/officeDocument/2006/relationships/tags" Target="../tags/tag257.xml"/><Relationship Id="rId7" Type="http://schemas.openxmlformats.org/officeDocument/2006/relationships/image" Target="../media/image57.jpeg"/><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slideLayout" Target="../slideLayouts/slideLayout2.xml"/><Relationship Id="rId5" Type="http://schemas.openxmlformats.org/officeDocument/2006/relationships/tags" Target="../tags/tag259.xml"/><Relationship Id="rId4" Type="http://schemas.openxmlformats.org/officeDocument/2006/relationships/tags" Target="../tags/tag25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custDataLst>
              <p:tags r:id="rId2"/>
            </p:custDataLst>
          </p:nvPr>
        </p:nvSpPr>
        <p:spPr>
          <a:xfrm>
            <a:off x="444411" y="980728"/>
            <a:ext cx="8229600" cy="1080120"/>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ln>
            <a:noFill/>
          </a:ln>
          <a:effectLst>
            <a:outerShdw blurRad="152400" dist="317500" dir="5400000" sx="90000" sy="-19000" rotWithShape="0">
              <a:prstClr val="black">
                <a:alpha val="15000"/>
              </a:prst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it-IT" sz="2800" dirty="0" smtClean="0">
                <a:solidFill>
                  <a:srgbClr val="FFFF00"/>
                </a:solidFill>
              </a:rPr>
              <a:t>Dieta MEDITERRANEA E PRESTAZIONI AGONISTICHE  </a:t>
            </a:r>
            <a:endParaRPr lang="it-IT" sz="2800" dirty="0">
              <a:solidFill>
                <a:srgbClr val="FFFF00"/>
              </a:solidFill>
            </a:endParaRPr>
          </a:p>
        </p:txBody>
      </p:sp>
      <p:sp>
        <p:nvSpPr>
          <p:cNvPr id="3" name="CasellaDiTesto 2"/>
          <p:cNvSpPr txBox="1"/>
          <p:nvPr>
            <p:custDataLst>
              <p:tags r:id="rId3"/>
            </p:custDataLst>
          </p:nvPr>
        </p:nvSpPr>
        <p:spPr>
          <a:xfrm>
            <a:off x="467544" y="5085184"/>
            <a:ext cx="4400115" cy="1323439"/>
          </a:xfrm>
          <a:prstGeom prst="rect">
            <a:avLst/>
          </a:prstGeom>
          <a:noFill/>
        </p:spPr>
        <p:txBody>
          <a:bodyPr wrap="none" rtlCol="0">
            <a:spAutoFit/>
          </a:bodyPr>
          <a:lstStyle/>
          <a:p>
            <a:r>
              <a:rPr lang="it-IT" sz="1400" dirty="0" smtClean="0"/>
              <a:t>Matera, 19 Aprile  2013</a:t>
            </a:r>
          </a:p>
          <a:p>
            <a:endParaRPr lang="it-IT" dirty="0"/>
          </a:p>
          <a:p>
            <a:r>
              <a:rPr lang="it-IT" sz="1600" b="1" dirty="0" smtClean="0">
                <a:solidFill>
                  <a:srgbClr val="FFFF00"/>
                </a:solidFill>
              </a:rPr>
              <a:t>Vito </a:t>
            </a:r>
            <a:r>
              <a:rPr lang="it-IT" sz="1600" b="1" dirty="0" err="1" smtClean="0">
                <a:solidFill>
                  <a:srgbClr val="FFFF00"/>
                </a:solidFill>
              </a:rPr>
              <a:t>Pafundi</a:t>
            </a:r>
            <a:endParaRPr lang="it-IT" sz="1600" b="1" dirty="0" smtClean="0">
              <a:solidFill>
                <a:srgbClr val="FFFF00"/>
              </a:solidFill>
            </a:endParaRPr>
          </a:p>
          <a:p>
            <a:r>
              <a:rPr lang="it-IT" sz="1600" dirty="0" smtClean="0"/>
              <a:t>Laboratorio di Immunopatologia</a:t>
            </a:r>
          </a:p>
          <a:p>
            <a:r>
              <a:rPr lang="it-IT" sz="1600" dirty="0" smtClean="0"/>
              <a:t>Azienda Ospedaliera Regionale </a:t>
            </a:r>
            <a:r>
              <a:rPr lang="it-IT" sz="1600" dirty="0"/>
              <a:t>S</a:t>
            </a:r>
            <a:r>
              <a:rPr lang="it-IT" sz="1600" dirty="0" smtClean="0"/>
              <a:t>an Carlo Potenza</a:t>
            </a:r>
            <a:endParaRPr lang="it-IT" sz="1600" dirty="0"/>
          </a:p>
        </p:txBody>
      </p:sp>
    </p:spTree>
    <p:custDataLst>
      <p:tags r:id="rId1"/>
    </p:custDataLst>
    <p:extLst>
      <p:ext uri="{BB962C8B-B14F-4D97-AF65-F5344CB8AC3E}">
        <p14:creationId xmlns:p14="http://schemas.microsoft.com/office/powerpoint/2010/main" val="34264991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671040" y="573180"/>
            <a:ext cx="7804800" cy="1144921"/>
          </a:xfrm>
          <a:prstGeom prst="rect">
            <a:avLst/>
          </a:prstGeom>
          <a:noFill/>
          <a:ln w="9525">
            <a:noFill/>
            <a:miter lim="800000"/>
            <a:headEnd/>
            <a:tailEnd/>
          </a:ln>
        </p:spPr>
        <p:txBody>
          <a:bodyPr lIns="0" tIns="0" rIns="0" bIns="0"/>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00" b="1" dirty="0">
                <a:solidFill>
                  <a:srgbClr val="FF0000"/>
                </a:solidFill>
                <a:latin typeface="Arial" charset="0"/>
              </a:rPr>
              <a:t>Original Article</a:t>
            </a:r>
            <a:r>
              <a:rPr lang="en-GB" sz="2500" b="1" dirty="0">
                <a:solidFill>
                  <a:srgbClr val="FFFFFF"/>
                </a:solidFill>
                <a:latin typeface="Arial" charset="0"/>
              </a:rPr>
              <a:t> </a:t>
            </a:r>
            <a:br>
              <a:rPr lang="en-GB" sz="2500" b="1" dirty="0">
                <a:solidFill>
                  <a:srgbClr val="FFFFFF"/>
                </a:solidFill>
                <a:latin typeface="Arial" charset="0"/>
              </a:rPr>
            </a:br>
            <a:r>
              <a:rPr lang="en-GB" sz="2500" b="1" dirty="0">
                <a:solidFill>
                  <a:srgbClr val="FFFFFF"/>
                </a:solidFill>
                <a:latin typeface="Arial" charset="0"/>
              </a:rPr>
              <a:t>Primary Prevention of Cardiovascular Disease with a Mediterranean Diet</a:t>
            </a:r>
          </a:p>
        </p:txBody>
      </p:sp>
      <p:sp>
        <p:nvSpPr>
          <p:cNvPr id="3074" name="Text Box 2"/>
          <p:cNvSpPr txBox="1">
            <a:spLocks noChangeArrowheads="1"/>
          </p:cNvSpPr>
          <p:nvPr/>
        </p:nvSpPr>
        <p:spPr bwMode="auto">
          <a:xfrm>
            <a:off x="671040" y="2049336"/>
            <a:ext cx="7804800" cy="2740607"/>
          </a:xfrm>
          <a:prstGeom prst="rect">
            <a:avLst/>
          </a:prstGeom>
          <a:noFill/>
          <a:ln w="9525">
            <a:noFill/>
            <a:miter lim="800000"/>
            <a:headEnd/>
            <a:tailEnd/>
          </a:ln>
        </p:spPr>
        <p:txBody>
          <a:bodyPr lIns="0" tIns="0" rIns="0" bIns="0"/>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00" dirty="0" err="1">
                <a:solidFill>
                  <a:srgbClr val="FFFFFF"/>
                </a:solidFill>
                <a:latin typeface="Arial" charset="0"/>
              </a:rPr>
              <a:t>Ramón Estruch, M.D., Ph.D., Emilio Ros, M.D., Ph.D., Jordi Salas-Salvadó, M.D., Ph.D., Maria-Isabel Covas, D.Pharm., Ph.D., Dolores Corella, D.Pharm., Ph.D., Fernando Arós, M.D., Ph.D., Enrique Gómez-Gracia, M.D., Ph.D., Valentina Ruiz-Gutiérrez, Ph.D., Miquel Fiol, M.D., Ph.D., José Lapetra, M.D., Ph.D., Rosa Maria Lamuela-Raventos, D.Pharm., Ph.D., Lluís Serra-Majem, M.D., Ph.D., Xavier Pintó, M.D., Ph.D., Josep Basora, M.D., Ph.D., Miguel Angel Muñoz, M.D., Ph.D., José V. Sorlí, M.D., Ph.D., José Alfredo Martínez, D.Pharm, M.D., Ph.D., Miguel Angel Martínez-González, M.D., Ph.D., for the PREDIMED Study Investigators</a:t>
            </a:r>
            <a:endParaRPr lang="en-GB" sz="1600" dirty="0">
              <a:solidFill>
                <a:srgbClr val="FFFFFF"/>
              </a:solidFill>
              <a:latin typeface="Arial" charset="0"/>
            </a:endParaRPr>
          </a:p>
        </p:txBody>
      </p:sp>
      <p:sp>
        <p:nvSpPr>
          <p:cNvPr id="3075" name="Text Box 3"/>
          <p:cNvSpPr txBox="1">
            <a:spLocks noChangeArrowheads="1"/>
          </p:cNvSpPr>
          <p:nvPr/>
        </p:nvSpPr>
        <p:spPr bwMode="auto">
          <a:xfrm>
            <a:off x="669600" y="5118298"/>
            <a:ext cx="7804800" cy="716543"/>
          </a:xfrm>
          <a:prstGeom prst="rect">
            <a:avLst/>
          </a:prstGeom>
          <a:noFill/>
          <a:ln w="9525">
            <a:noFill/>
            <a:miter lim="800000"/>
            <a:headEnd/>
            <a:tailEnd/>
          </a:ln>
        </p:spPr>
        <p:txBody>
          <a:bodyPr lIns="0" tIns="0" rIns="0" bIns="0">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00" dirty="0">
                <a:solidFill>
                  <a:srgbClr val="FFFFFF"/>
                </a:solidFill>
                <a:latin typeface="Arial" charset="0"/>
              </a:rPr>
              <a:t>N Engl J Med</a:t>
            </a:r>
          </a:p>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00" dirty="0">
                <a:solidFill>
                  <a:srgbClr val="FFFFFF"/>
                </a:solidFill>
                <a:latin typeface="Arial" charset="0"/>
              </a:rPr>
              <a:t>Volume 368(14):1279-1290</a:t>
            </a:r>
          </a:p>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600" dirty="0">
                <a:solidFill>
                  <a:srgbClr val="FFFFFF"/>
                </a:solidFill>
                <a:latin typeface="Arial" charset="0"/>
              </a:rPr>
              <a:t>April 4, 2013</a:t>
            </a:r>
          </a:p>
        </p:txBody>
      </p:sp>
    </p:spTree>
    <p:extLst>
      <p:ext uri="{BB962C8B-B14F-4D97-AF65-F5344CB8AC3E}">
        <p14:creationId xmlns:p14="http://schemas.microsoft.com/office/powerpoint/2010/main" val="1678340943"/>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671040" y="714844"/>
            <a:ext cx="7804800" cy="379143"/>
          </a:xfrm>
          <a:prstGeom prst="rect">
            <a:avLst/>
          </a:prstGeom>
          <a:noFill/>
          <a:ln w="9525">
            <a:noFill/>
            <a:miter lim="800000"/>
            <a:headEnd/>
            <a:tailEnd/>
          </a:ln>
        </p:spPr>
        <p:txBody>
          <a:bodyPr lIns="0" tIns="0" rIns="0" bIns="0" anchor="ctr">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2500" b="1">
                <a:solidFill>
                  <a:srgbClr val="FFFFFF"/>
                </a:solidFill>
                <a:latin typeface="Arial" charset="0"/>
              </a:rPr>
              <a:t>Study Overview</a:t>
            </a:r>
            <a:endParaRPr lang="en-GB" sz="2500" b="1" dirty="0">
              <a:solidFill>
                <a:srgbClr val="FFFFFF"/>
              </a:solidFill>
              <a:latin typeface="Arial" charset="0"/>
            </a:endParaRPr>
          </a:p>
        </p:txBody>
      </p:sp>
      <p:sp>
        <p:nvSpPr>
          <p:cNvPr id="4098" name="Rectangle 2"/>
          <p:cNvSpPr>
            <a:spLocks noGrp="1" noChangeArrowheads="1"/>
          </p:cNvSpPr>
          <p:nvPr>
            <p:ph type="body"/>
          </p:nvPr>
        </p:nvSpPr>
        <p:spPr>
          <a:xfrm>
            <a:off x="671040" y="1988840"/>
            <a:ext cx="7807680" cy="1224136"/>
          </a:xfrm>
          <a:solidFill>
            <a:srgbClr val="C00000"/>
          </a:solidFill>
          <a:ln/>
          <a:effectLst>
            <a:reflection blurRad="6350" stA="50000" endA="300" endPos="90000" dist="50800" dir="5400000" sy="-100000" algn="bl" rotWithShape="0"/>
          </a:effectLst>
        </p:spPr>
        <p:txBody>
          <a:bodyPr anchor="t"/>
          <a:lstStyle/>
          <a:p>
            <a:pPr marL="391686" indent="-293764">
              <a:lnSpc>
                <a:spcPct val="92000"/>
              </a:lnSpc>
              <a:spcAft>
                <a:spcPts val="806"/>
              </a:spcAft>
              <a:buSzPct val="100000"/>
              <a:buFont typeface="Arial" charset="0"/>
              <a:buChar char="•"/>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800" b="0" dirty="0">
                <a:latin typeface="Arial" charset="0"/>
              </a:rPr>
              <a:t>In a randomized trial, participants assigned to a Mediterranean diet supplemented with either nuts or extra-virgin olive oil had a significantly lower rate of cardiovascular events at 4.8 years than participants assigned to a low-fat control diet.</a:t>
            </a:r>
          </a:p>
        </p:txBody>
      </p:sp>
    </p:spTree>
    <p:extLst>
      <p:ext uri="{BB962C8B-B14F-4D97-AF65-F5344CB8AC3E}">
        <p14:creationId xmlns:p14="http://schemas.microsoft.com/office/powerpoint/2010/main" val="2533005830"/>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325441" y="381640"/>
            <a:ext cx="8494560" cy="223907"/>
          </a:xfrm>
          <a:prstGeom prst="rect">
            <a:avLst/>
          </a:prstGeom>
          <a:noFill/>
          <a:ln w="9525">
            <a:noFill/>
            <a:miter lim="800000"/>
            <a:headEnd/>
            <a:tailEnd/>
          </a:ln>
        </p:spPr>
        <p:txBody>
          <a:bodyPr lIns="0" tIns="0" rIns="0" bIns="0">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500" b="1" dirty="0" err="1">
                <a:solidFill>
                  <a:srgbClr val="FFFFFF"/>
                </a:solidFill>
                <a:latin typeface="Arial" charset="0"/>
              </a:rPr>
              <a:t>Kaplan–Meier Estimates of the Incidence of Outcome Events in the Total Study Population.</a:t>
            </a:r>
            <a:endParaRPr lang="en-GB" sz="1500" b="1" dirty="0">
              <a:solidFill>
                <a:srgbClr val="FFFFFF"/>
              </a:solidFill>
              <a:latin typeface="Arial" charset="0"/>
            </a:endParaRPr>
          </a:p>
        </p:txBody>
      </p:sp>
      <p:sp>
        <p:nvSpPr>
          <p:cNvPr id="5124" name="Text Box 4"/>
          <p:cNvSpPr txBox="1">
            <a:spLocks noChangeArrowheads="1"/>
          </p:cNvSpPr>
          <p:nvPr/>
        </p:nvSpPr>
        <p:spPr bwMode="auto">
          <a:xfrm>
            <a:off x="2401803" y="6453336"/>
            <a:ext cx="4287223" cy="164212"/>
          </a:xfrm>
          <a:prstGeom prst="rect">
            <a:avLst/>
          </a:prstGeom>
          <a:noFill/>
          <a:ln w="9525">
            <a:noFill/>
            <a:miter lim="800000"/>
            <a:headEnd/>
            <a:tailEnd/>
          </a:ln>
        </p:spPr>
        <p:txBody>
          <a:bodyPr lIns="0" tIns="0" rIns="0" bIns="0">
            <a:spAutoFit/>
          </a:bodyPr>
          <a:lstStyle/>
          <a:p>
            <a:pPr>
              <a:lnSpc>
                <a:spcPct val="97000"/>
              </a:lnSpc>
              <a:buClr>
                <a:srgbClr val="FFFFFF"/>
              </a:buClr>
              <a:buSzPct val="45000"/>
              <a:tabLst>
                <a:tab pos="656650" algn="l"/>
                <a:tab pos="1313299" algn="l"/>
                <a:tab pos="1969949" algn="l"/>
                <a:tab pos="2626599" algn="l"/>
                <a:tab pos="3283248" algn="l"/>
              </a:tabLst>
            </a:pPr>
            <a:r>
              <a:rPr lang="en-GB" sz="1100" b="1" dirty="0" err="1">
                <a:solidFill>
                  <a:srgbClr val="FFFFFF"/>
                </a:solidFill>
                <a:latin typeface="Arial" charset="0"/>
              </a:rPr>
              <a:t>Estruch</a:t>
            </a:r>
            <a:r>
              <a:rPr lang="en-GB" sz="1100" b="1" dirty="0">
                <a:solidFill>
                  <a:srgbClr val="FFFFFF"/>
                </a:solidFill>
                <a:latin typeface="Arial" charset="0"/>
              </a:rPr>
              <a:t> R et al. N </a:t>
            </a:r>
            <a:r>
              <a:rPr lang="en-GB" sz="1100" b="1" dirty="0" err="1">
                <a:solidFill>
                  <a:srgbClr val="FFFFFF"/>
                </a:solidFill>
                <a:latin typeface="Arial" charset="0"/>
              </a:rPr>
              <a:t>Engl</a:t>
            </a:r>
            <a:r>
              <a:rPr lang="en-GB" sz="1100" b="1" dirty="0">
                <a:solidFill>
                  <a:srgbClr val="FFFFFF"/>
                </a:solidFill>
                <a:latin typeface="Arial" charset="0"/>
              </a:rPr>
              <a:t> J Med 2013;368:1279-1290</a:t>
            </a:r>
          </a:p>
        </p:txBody>
      </p:sp>
      <p:pic>
        <p:nvPicPr>
          <p:cNvPr id="6" name="Picture 5" descr="Image"/>
          <p:cNvPicPr>
            <a:picLocks noChangeAspect="1"/>
          </p:cNvPicPr>
          <p:nvPr/>
        </p:nvPicPr>
        <p:blipFill>
          <a:blip r:embed="rId3" cstate="print"/>
          <a:stretch>
            <a:fillRect/>
          </a:stretch>
        </p:blipFill>
        <p:spPr>
          <a:xfrm>
            <a:off x="1979712" y="933218"/>
            <a:ext cx="5256583" cy="5376102"/>
          </a:xfrm>
          <a:prstGeom prst="rect">
            <a:avLst/>
          </a:prstGeom>
        </p:spPr>
      </p:pic>
    </p:spTree>
    <p:extLst>
      <p:ext uri="{BB962C8B-B14F-4D97-AF65-F5344CB8AC3E}">
        <p14:creationId xmlns:p14="http://schemas.microsoft.com/office/powerpoint/2010/main" val="1393828540"/>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custDataLst>
              <p:tags r:id="rId2"/>
            </p:custDataLst>
          </p:nvPr>
        </p:nvSpPr>
        <p:spPr/>
        <p:txBody>
          <a:bodyPr>
            <a:normAutofit fontScale="90000"/>
          </a:bodyPr>
          <a:lstStyle/>
          <a:p>
            <a:pPr algn="l"/>
            <a:r>
              <a:rPr lang="en-US" sz="3200" b="1" dirty="0"/>
              <a:t>Walter C. Willet MD MPH</a:t>
            </a:r>
            <a:r>
              <a:rPr lang="en-US" sz="3200" dirty="0"/>
              <a:t/>
            </a:r>
            <a:br>
              <a:rPr lang="en-US" sz="3200" dirty="0"/>
            </a:br>
            <a:r>
              <a:rPr lang="en-US" sz="2800" dirty="0"/>
              <a:t>Professor of Medicine</a:t>
            </a:r>
            <a:br>
              <a:rPr lang="en-US" sz="2800" dirty="0"/>
            </a:br>
            <a:r>
              <a:rPr lang="en-US" sz="2800" dirty="0"/>
              <a:t>Chairman of the Department of Nutrition</a:t>
            </a:r>
            <a:br>
              <a:rPr lang="en-US" sz="2800" dirty="0"/>
            </a:br>
            <a:r>
              <a:rPr lang="en-US" sz="2800" dirty="0"/>
              <a:t>Harvard</a:t>
            </a:r>
          </a:p>
        </p:txBody>
      </p:sp>
      <p:sp>
        <p:nvSpPr>
          <p:cNvPr id="14339" name="Rectangle 3"/>
          <p:cNvSpPr>
            <a:spLocks noGrp="1" noChangeArrowheads="1"/>
          </p:cNvSpPr>
          <p:nvPr>
            <p:ph idx="1"/>
            <p:custDataLst>
              <p:tags r:id="rId3"/>
            </p:custDataLst>
          </p:nvPr>
        </p:nvSpPr>
        <p:spPr>
          <a:xfrm>
            <a:off x="762000" y="2286000"/>
            <a:ext cx="7772400" cy="3159224"/>
          </a:xfrm>
          <a:solidFill>
            <a:srgbClr val="C00000"/>
          </a:solidFill>
          <a:effectLst>
            <a:reflection blurRad="6350" stA="50000" endA="295" endPos="92000" dist="101600" dir="5400000" sy="-100000" algn="bl" rotWithShape="0"/>
          </a:effectLst>
        </p:spPr>
        <p:txBody>
          <a:bodyPr>
            <a:normAutofit/>
          </a:bodyPr>
          <a:lstStyle/>
          <a:p>
            <a:pPr>
              <a:lnSpc>
                <a:spcPct val="90000"/>
              </a:lnSpc>
              <a:buClr>
                <a:srgbClr val="FFFF00"/>
              </a:buClr>
            </a:pPr>
            <a:r>
              <a:rPr lang="en-US" sz="2800" b="1" dirty="0"/>
              <a:t>Moderately easily achieved lifestyle intervention* results in 82% reduction risk of coronary artery disease…. </a:t>
            </a:r>
            <a:r>
              <a:rPr lang="en-US" sz="2800" b="1" u="sng" dirty="0"/>
              <a:t>This is much more important than Statins</a:t>
            </a:r>
          </a:p>
          <a:p>
            <a:pPr>
              <a:lnSpc>
                <a:spcPct val="90000"/>
              </a:lnSpc>
            </a:pPr>
            <a:endParaRPr lang="en-US" sz="2800" b="1" u="sng" dirty="0"/>
          </a:p>
          <a:p>
            <a:pPr>
              <a:lnSpc>
                <a:spcPct val="90000"/>
              </a:lnSpc>
              <a:buFontTx/>
              <a:buNone/>
            </a:pPr>
            <a:r>
              <a:rPr lang="en-US" sz="2800" dirty="0"/>
              <a:t>*No cigarette smoking, moderate physical activity and easy diet changes</a:t>
            </a:r>
          </a:p>
        </p:txBody>
      </p:sp>
    </p:spTree>
    <p:custDataLst>
      <p:tags r:id="rId1"/>
    </p:custDataLst>
    <p:extLst>
      <p:ext uri="{BB962C8B-B14F-4D97-AF65-F5344CB8AC3E}">
        <p14:creationId xmlns:p14="http://schemas.microsoft.com/office/powerpoint/2010/main" val="200688525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325441" y="381640"/>
            <a:ext cx="8494560" cy="223907"/>
          </a:xfrm>
          <a:prstGeom prst="rect">
            <a:avLst/>
          </a:prstGeom>
          <a:noFill/>
          <a:ln w="9525">
            <a:noFill/>
            <a:miter lim="800000"/>
            <a:headEnd/>
            <a:tailEnd/>
          </a:ln>
        </p:spPr>
        <p:txBody>
          <a:bodyPr lIns="0" tIns="0" rIns="0" bIns="0">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500" b="1" dirty="0" err="1">
                <a:solidFill>
                  <a:srgbClr val="FFFFFF"/>
                </a:solidFill>
                <a:latin typeface="Arial" charset="0"/>
              </a:rPr>
              <a:t>Results of Subgroup Analyses.</a:t>
            </a:r>
            <a:endParaRPr lang="en-GB" sz="1500" b="1" dirty="0">
              <a:solidFill>
                <a:srgbClr val="FFFFFF"/>
              </a:solidFill>
              <a:latin typeface="Arial" charset="0"/>
            </a:endParaRPr>
          </a:p>
        </p:txBody>
      </p:sp>
      <p:pic>
        <p:nvPicPr>
          <p:cNvPr id="5122" name="Picture 2"/>
          <p:cNvPicPr>
            <a:picLocks noChangeAspect="1" noChangeArrowheads="1"/>
          </p:cNvPicPr>
          <p:nvPr/>
        </p:nvPicPr>
        <p:blipFill>
          <a:blip r:embed="rId3" cstate="print"/>
          <a:srcRect/>
          <a:stretch>
            <a:fillRect/>
          </a:stretch>
        </p:blipFill>
        <p:spPr bwMode="auto">
          <a:xfrm>
            <a:off x="6311521" y="6270418"/>
            <a:ext cx="2566080" cy="432045"/>
          </a:xfrm>
          <a:prstGeom prst="rect">
            <a:avLst/>
          </a:prstGeom>
          <a:noFill/>
        </p:spPr>
      </p:pic>
      <p:sp>
        <p:nvSpPr>
          <p:cNvPr id="5124" name="Text Box 4"/>
          <p:cNvSpPr txBox="1">
            <a:spLocks noChangeArrowheads="1"/>
          </p:cNvSpPr>
          <p:nvPr/>
        </p:nvSpPr>
        <p:spPr bwMode="auto">
          <a:xfrm>
            <a:off x="2024033" y="5972308"/>
            <a:ext cx="5075776" cy="164212"/>
          </a:xfrm>
          <a:prstGeom prst="rect">
            <a:avLst/>
          </a:prstGeom>
          <a:noFill/>
          <a:ln w="9525">
            <a:noFill/>
            <a:miter lim="800000"/>
            <a:headEnd/>
            <a:tailEnd/>
          </a:ln>
        </p:spPr>
        <p:txBody>
          <a:bodyPr lIns="0" tIns="0" rIns="0" bIns="0">
            <a:spAutoFit/>
          </a:bodyPr>
          <a:lstStyle/>
          <a:p>
            <a:pPr>
              <a:lnSpc>
                <a:spcPct val="97000"/>
              </a:lnSpc>
              <a:buClr>
                <a:srgbClr val="FFFFFF"/>
              </a:buClr>
              <a:buSzPct val="45000"/>
              <a:tabLst>
                <a:tab pos="656650" algn="l"/>
                <a:tab pos="1313299" algn="l"/>
                <a:tab pos="1969949" algn="l"/>
                <a:tab pos="2626599" algn="l"/>
                <a:tab pos="3283248" algn="l"/>
              </a:tabLst>
            </a:pPr>
            <a:r>
              <a:rPr lang="en-GB" sz="1100" b="1">
                <a:solidFill>
                  <a:srgbClr val="FFFFFF"/>
                </a:solidFill>
                <a:latin typeface="Arial" charset="0"/>
              </a:rPr>
              <a:t>Estruch R et al. N Engl J Med 2013;368:1279-1290</a:t>
            </a:r>
            <a:endParaRPr lang="en-GB" sz="1100" b="1" dirty="0">
              <a:solidFill>
                <a:srgbClr val="FFFFFF"/>
              </a:solidFill>
              <a:latin typeface="Arial" charset="0"/>
            </a:endParaRPr>
          </a:p>
        </p:txBody>
      </p:sp>
      <p:pic>
        <p:nvPicPr>
          <p:cNvPr id="6" name="Picture 5" descr="Image"/>
          <p:cNvPicPr>
            <a:picLocks noChangeAspect="1"/>
          </p:cNvPicPr>
          <p:nvPr/>
        </p:nvPicPr>
        <p:blipFill>
          <a:blip r:embed="rId4" cstate="print"/>
          <a:stretch>
            <a:fillRect/>
          </a:stretch>
        </p:blipFill>
        <p:spPr>
          <a:xfrm>
            <a:off x="2024033" y="933218"/>
            <a:ext cx="5075776" cy="4977163"/>
          </a:xfrm>
          <a:prstGeom prst="rect">
            <a:avLst/>
          </a:prstGeom>
        </p:spPr>
      </p:pic>
    </p:spTree>
    <p:extLst>
      <p:ext uri="{BB962C8B-B14F-4D97-AF65-F5344CB8AC3E}">
        <p14:creationId xmlns:p14="http://schemas.microsoft.com/office/powerpoint/2010/main" val="261073509"/>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325441" y="381640"/>
            <a:ext cx="8494560" cy="447815"/>
          </a:xfrm>
          <a:prstGeom prst="rect">
            <a:avLst/>
          </a:prstGeom>
          <a:noFill/>
          <a:ln w="9525">
            <a:noFill/>
            <a:miter lim="800000"/>
            <a:headEnd/>
            <a:tailEnd/>
          </a:ln>
        </p:spPr>
        <p:txBody>
          <a:bodyPr lIns="0" tIns="0" rIns="0" bIns="0">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500" b="1" dirty="0" err="1">
                <a:solidFill>
                  <a:srgbClr val="FFFFFF"/>
                </a:solidFill>
                <a:latin typeface="Arial" charset="0"/>
              </a:rPr>
              <a:t>Summary of Dietary Recommendations to Participants in the Mediterranean-Diet Groups and the Control-Diet Group.</a:t>
            </a:r>
            <a:endParaRPr lang="en-GB" sz="1500" b="1" dirty="0">
              <a:solidFill>
                <a:srgbClr val="FFFFFF"/>
              </a:solidFill>
              <a:latin typeface="Arial" charset="0"/>
            </a:endParaRPr>
          </a:p>
        </p:txBody>
      </p:sp>
      <p:sp>
        <p:nvSpPr>
          <p:cNvPr id="5124" name="Text Box 4"/>
          <p:cNvSpPr txBox="1">
            <a:spLocks noChangeArrowheads="1"/>
          </p:cNvSpPr>
          <p:nvPr/>
        </p:nvSpPr>
        <p:spPr bwMode="auto">
          <a:xfrm>
            <a:off x="3500341" y="5972308"/>
            <a:ext cx="2123158" cy="328423"/>
          </a:xfrm>
          <a:prstGeom prst="rect">
            <a:avLst/>
          </a:prstGeom>
          <a:noFill/>
          <a:ln w="9525">
            <a:noFill/>
            <a:miter lim="800000"/>
            <a:headEnd/>
            <a:tailEnd/>
          </a:ln>
        </p:spPr>
        <p:txBody>
          <a:bodyPr lIns="0" tIns="0" rIns="0" bIns="0">
            <a:spAutoFit/>
          </a:bodyPr>
          <a:lstStyle/>
          <a:p>
            <a:pPr>
              <a:lnSpc>
                <a:spcPct val="97000"/>
              </a:lnSpc>
              <a:buClr>
                <a:srgbClr val="FFFFFF"/>
              </a:buClr>
              <a:buSzPct val="45000"/>
              <a:tabLst>
                <a:tab pos="656650" algn="l"/>
                <a:tab pos="1313299" algn="l"/>
                <a:tab pos="1969949" algn="l"/>
                <a:tab pos="2626599" algn="l"/>
                <a:tab pos="3283248" algn="l"/>
              </a:tabLst>
            </a:pPr>
            <a:r>
              <a:rPr lang="en-GB" sz="1100" b="1">
                <a:solidFill>
                  <a:srgbClr val="FFFFFF"/>
                </a:solidFill>
                <a:latin typeface="Arial" charset="0"/>
              </a:rPr>
              <a:t>Estruch R et al. N Engl J Med 2013;368:1279-1290</a:t>
            </a:r>
            <a:endParaRPr lang="en-GB" sz="1100" b="1" dirty="0">
              <a:solidFill>
                <a:srgbClr val="FFFFFF"/>
              </a:solidFill>
              <a:latin typeface="Arial" charset="0"/>
            </a:endParaRPr>
          </a:p>
        </p:txBody>
      </p:sp>
      <p:pic>
        <p:nvPicPr>
          <p:cNvPr id="6" name="Picture 5" descr="Image"/>
          <p:cNvPicPr>
            <a:picLocks noChangeAspect="1"/>
          </p:cNvPicPr>
          <p:nvPr/>
        </p:nvPicPr>
        <p:blipFill>
          <a:blip r:embed="rId3" cstate="print"/>
          <a:stretch>
            <a:fillRect/>
          </a:stretch>
        </p:blipFill>
        <p:spPr>
          <a:xfrm>
            <a:off x="3500341" y="933218"/>
            <a:ext cx="2123158" cy="4977163"/>
          </a:xfrm>
          <a:prstGeom prst="rect">
            <a:avLst/>
          </a:prstGeom>
        </p:spPr>
      </p:pic>
    </p:spTree>
    <p:extLst>
      <p:ext uri="{BB962C8B-B14F-4D97-AF65-F5344CB8AC3E}">
        <p14:creationId xmlns:p14="http://schemas.microsoft.com/office/powerpoint/2010/main" val="3103481592"/>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325441" y="381640"/>
            <a:ext cx="8494560" cy="223907"/>
          </a:xfrm>
          <a:prstGeom prst="rect">
            <a:avLst/>
          </a:prstGeom>
          <a:noFill/>
          <a:ln w="9525">
            <a:noFill/>
            <a:miter lim="800000"/>
            <a:headEnd/>
            <a:tailEnd/>
          </a:ln>
        </p:spPr>
        <p:txBody>
          <a:bodyPr lIns="0" tIns="0" rIns="0" bIns="0">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500" b="1" dirty="0" err="1">
                <a:solidFill>
                  <a:srgbClr val="FFFFFF"/>
                </a:solidFill>
                <a:latin typeface="Arial" charset="0"/>
              </a:rPr>
              <a:t>Baseline Characteristics of the Participants According to Study Group.</a:t>
            </a:r>
            <a:endParaRPr lang="en-GB" sz="1500" b="1" dirty="0">
              <a:solidFill>
                <a:srgbClr val="FFFFFF"/>
              </a:solidFill>
              <a:latin typeface="Arial" charset="0"/>
            </a:endParaRPr>
          </a:p>
        </p:txBody>
      </p:sp>
      <p:pic>
        <p:nvPicPr>
          <p:cNvPr id="5122" name="Picture 2"/>
          <p:cNvPicPr>
            <a:picLocks noChangeAspect="1" noChangeArrowheads="1"/>
          </p:cNvPicPr>
          <p:nvPr/>
        </p:nvPicPr>
        <p:blipFill>
          <a:blip r:embed="rId3" cstate="print"/>
          <a:srcRect/>
          <a:stretch>
            <a:fillRect/>
          </a:stretch>
        </p:blipFill>
        <p:spPr bwMode="auto">
          <a:xfrm>
            <a:off x="6311521" y="6270418"/>
            <a:ext cx="2566080" cy="432045"/>
          </a:xfrm>
          <a:prstGeom prst="rect">
            <a:avLst/>
          </a:prstGeom>
          <a:noFill/>
        </p:spPr>
      </p:pic>
      <p:sp>
        <p:nvSpPr>
          <p:cNvPr id="5124" name="Text Box 4"/>
          <p:cNvSpPr txBox="1">
            <a:spLocks noChangeArrowheads="1"/>
          </p:cNvSpPr>
          <p:nvPr/>
        </p:nvSpPr>
        <p:spPr bwMode="auto">
          <a:xfrm>
            <a:off x="3048737" y="5972308"/>
            <a:ext cx="3026368" cy="328423"/>
          </a:xfrm>
          <a:prstGeom prst="rect">
            <a:avLst/>
          </a:prstGeom>
          <a:noFill/>
          <a:ln w="9525">
            <a:noFill/>
            <a:miter lim="800000"/>
            <a:headEnd/>
            <a:tailEnd/>
          </a:ln>
        </p:spPr>
        <p:txBody>
          <a:bodyPr lIns="0" tIns="0" rIns="0" bIns="0">
            <a:spAutoFit/>
          </a:bodyPr>
          <a:lstStyle/>
          <a:p>
            <a:pPr>
              <a:lnSpc>
                <a:spcPct val="97000"/>
              </a:lnSpc>
              <a:buClr>
                <a:srgbClr val="FFFFFF"/>
              </a:buClr>
              <a:buSzPct val="45000"/>
              <a:tabLst>
                <a:tab pos="656650" algn="l"/>
                <a:tab pos="1313299" algn="l"/>
                <a:tab pos="1969949" algn="l"/>
                <a:tab pos="2626599" algn="l"/>
                <a:tab pos="3283248" algn="l"/>
              </a:tabLst>
            </a:pPr>
            <a:r>
              <a:rPr lang="en-GB" sz="1100" b="1">
                <a:solidFill>
                  <a:srgbClr val="FFFFFF"/>
                </a:solidFill>
                <a:latin typeface="Arial" charset="0"/>
              </a:rPr>
              <a:t>Estruch R et al. N Engl J Med 2013;368:1279-1290</a:t>
            </a:r>
            <a:endParaRPr lang="en-GB" sz="1100" b="1" dirty="0">
              <a:solidFill>
                <a:srgbClr val="FFFFFF"/>
              </a:solidFill>
              <a:latin typeface="Arial" charset="0"/>
            </a:endParaRPr>
          </a:p>
        </p:txBody>
      </p:sp>
      <p:pic>
        <p:nvPicPr>
          <p:cNvPr id="6" name="Picture 5" descr="Image"/>
          <p:cNvPicPr>
            <a:picLocks noChangeAspect="1"/>
          </p:cNvPicPr>
          <p:nvPr/>
        </p:nvPicPr>
        <p:blipFill>
          <a:blip r:embed="rId4" cstate="print"/>
          <a:stretch>
            <a:fillRect/>
          </a:stretch>
        </p:blipFill>
        <p:spPr>
          <a:xfrm>
            <a:off x="3048737" y="933218"/>
            <a:ext cx="3026368" cy="4977163"/>
          </a:xfrm>
          <a:prstGeom prst="rect">
            <a:avLst/>
          </a:prstGeom>
        </p:spPr>
      </p:pic>
    </p:spTree>
    <p:extLst>
      <p:ext uri="{BB962C8B-B14F-4D97-AF65-F5344CB8AC3E}">
        <p14:creationId xmlns:p14="http://schemas.microsoft.com/office/powerpoint/2010/main" val="999183674"/>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325441" y="381640"/>
            <a:ext cx="8494560" cy="223907"/>
          </a:xfrm>
          <a:prstGeom prst="rect">
            <a:avLst/>
          </a:prstGeom>
          <a:noFill/>
          <a:ln w="9525">
            <a:noFill/>
            <a:miter lim="800000"/>
            <a:headEnd/>
            <a:tailEnd/>
          </a:ln>
        </p:spPr>
        <p:txBody>
          <a:bodyPr lIns="0" tIns="0" rIns="0" bIns="0">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1500" b="1" dirty="0" err="1">
                <a:solidFill>
                  <a:srgbClr val="FFFFFF"/>
                </a:solidFill>
                <a:latin typeface="Arial" charset="0"/>
              </a:rPr>
              <a:t>Outcomes According to Study Group.</a:t>
            </a:r>
            <a:endParaRPr lang="en-GB" sz="1500" b="1" dirty="0">
              <a:solidFill>
                <a:srgbClr val="FFFFFF"/>
              </a:solidFill>
              <a:latin typeface="Arial" charset="0"/>
            </a:endParaRPr>
          </a:p>
        </p:txBody>
      </p:sp>
      <p:sp>
        <p:nvSpPr>
          <p:cNvPr id="5124" name="Text Box 4"/>
          <p:cNvSpPr txBox="1">
            <a:spLocks noChangeArrowheads="1"/>
          </p:cNvSpPr>
          <p:nvPr/>
        </p:nvSpPr>
        <p:spPr bwMode="auto">
          <a:xfrm>
            <a:off x="2958610" y="5972308"/>
            <a:ext cx="3206621" cy="328423"/>
          </a:xfrm>
          <a:prstGeom prst="rect">
            <a:avLst/>
          </a:prstGeom>
          <a:noFill/>
          <a:ln w="9525">
            <a:noFill/>
            <a:miter lim="800000"/>
            <a:headEnd/>
            <a:tailEnd/>
          </a:ln>
        </p:spPr>
        <p:txBody>
          <a:bodyPr lIns="0" tIns="0" rIns="0" bIns="0">
            <a:spAutoFit/>
          </a:bodyPr>
          <a:lstStyle/>
          <a:p>
            <a:pPr>
              <a:lnSpc>
                <a:spcPct val="97000"/>
              </a:lnSpc>
              <a:buClr>
                <a:srgbClr val="FFFFFF"/>
              </a:buClr>
              <a:buSzPct val="45000"/>
              <a:tabLst>
                <a:tab pos="656650" algn="l"/>
                <a:tab pos="1313299" algn="l"/>
                <a:tab pos="1969949" algn="l"/>
                <a:tab pos="2626599" algn="l"/>
                <a:tab pos="3283248" algn="l"/>
              </a:tabLst>
            </a:pPr>
            <a:r>
              <a:rPr lang="en-GB" sz="1100" b="1">
                <a:solidFill>
                  <a:srgbClr val="FFFFFF"/>
                </a:solidFill>
                <a:latin typeface="Arial" charset="0"/>
              </a:rPr>
              <a:t>Estruch R et al. N Engl J Med 2013;368:1279-1290</a:t>
            </a:r>
            <a:endParaRPr lang="en-GB" sz="1100" b="1" dirty="0">
              <a:solidFill>
                <a:srgbClr val="FFFFFF"/>
              </a:solidFill>
              <a:latin typeface="Arial" charset="0"/>
            </a:endParaRPr>
          </a:p>
        </p:txBody>
      </p:sp>
      <p:pic>
        <p:nvPicPr>
          <p:cNvPr id="6" name="Picture 5" descr="Image"/>
          <p:cNvPicPr>
            <a:picLocks noChangeAspect="1"/>
          </p:cNvPicPr>
          <p:nvPr/>
        </p:nvPicPr>
        <p:blipFill>
          <a:blip r:embed="rId3" cstate="print"/>
          <a:stretch>
            <a:fillRect/>
          </a:stretch>
        </p:blipFill>
        <p:spPr>
          <a:xfrm>
            <a:off x="2958610" y="933218"/>
            <a:ext cx="3206621" cy="4977163"/>
          </a:xfrm>
          <a:prstGeom prst="rect">
            <a:avLst/>
          </a:prstGeom>
        </p:spPr>
      </p:pic>
    </p:spTree>
    <p:extLst>
      <p:ext uri="{BB962C8B-B14F-4D97-AF65-F5344CB8AC3E}">
        <p14:creationId xmlns:p14="http://schemas.microsoft.com/office/powerpoint/2010/main" val="2173859854"/>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1"/>
          <p:cNvSpPr txBox="1">
            <a:spLocks noChangeArrowheads="1"/>
          </p:cNvSpPr>
          <p:nvPr/>
        </p:nvSpPr>
        <p:spPr bwMode="auto">
          <a:xfrm>
            <a:off x="671040" y="714844"/>
            <a:ext cx="7804800" cy="379143"/>
          </a:xfrm>
          <a:prstGeom prst="rect">
            <a:avLst/>
          </a:prstGeom>
          <a:noFill/>
          <a:ln w="9525">
            <a:noFill/>
            <a:miter lim="800000"/>
            <a:headEnd/>
            <a:tailEnd/>
          </a:ln>
        </p:spPr>
        <p:txBody>
          <a:bodyPr lIns="0" tIns="0" rIns="0" bIns="0" anchor="ctr">
            <a:spAutoFit/>
          </a:bodyPr>
          <a:lstStyle/>
          <a:p>
            <a:pPr algn="ctr">
              <a:lnSpc>
                <a:spcPct val="97000"/>
              </a:lnSpc>
              <a:buClr>
                <a:srgbClr val="FFFFFF"/>
              </a:buClr>
              <a:buSzPct val="45000"/>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2500" b="1">
                <a:solidFill>
                  <a:srgbClr val="FFFFFF"/>
                </a:solidFill>
                <a:latin typeface="Arial" charset="0"/>
              </a:rPr>
              <a:t>Conclusions</a:t>
            </a:r>
            <a:endParaRPr lang="en-GB" sz="2500" b="1" dirty="0">
              <a:solidFill>
                <a:srgbClr val="FFFFFF"/>
              </a:solidFill>
              <a:latin typeface="Arial" charset="0"/>
            </a:endParaRPr>
          </a:p>
        </p:txBody>
      </p:sp>
      <p:sp>
        <p:nvSpPr>
          <p:cNvPr id="10242" name="Rectangle 2"/>
          <p:cNvSpPr>
            <a:spLocks noGrp="1" noChangeArrowheads="1"/>
          </p:cNvSpPr>
          <p:nvPr>
            <p:ph type="body"/>
          </p:nvPr>
        </p:nvSpPr>
        <p:spPr>
          <a:xfrm>
            <a:off x="671040" y="1405588"/>
            <a:ext cx="7807680" cy="4755379"/>
          </a:xfrm>
          <a:ln/>
        </p:spPr>
        <p:txBody>
          <a:bodyPr anchor="t"/>
          <a:lstStyle/>
          <a:p>
            <a:pPr marL="391686" indent="-293764">
              <a:lnSpc>
                <a:spcPct val="92000"/>
              </a:lnSpc>
              <a:spcAft>
                <a:spcPts val="806"/>
              </a:spcAft>
              <a:buSzPct val="100000"/>
              <a:buFont typeface="Arial" charset="0"/>
              <a:buChar char="•"/>
              <a:tabLst>
                <a:tab pos="656650" algn="l"/>
                <a:tab pos="1313299" algn="l"/>
                <a:tab pos="1969949" algn="l"/>
                <a:tab pos="2626599" algn="l"/>
                <a:tab pos="3283248" algn="l"/>
                <a:tab pos="3939898" algn="l"/>
                <a:tab pos="4596548" algn="l"/>
                <a:tab pos="5253198" algn="l"/>
                <a:tab pos="5909847" algn="l"/>
                <a:tab pos="6566497" algn="l"/>
                <a:tab pos="7223147" algn="l"/>
              </a:tabLst>
            </a:pPr>
            <a:r>
              <a:rPr lang="en-GB" sz="1800" b="0" dirty="0">
                <a:latin typeface="Arial" charset="0"/>
              </a:rPr>
              <a:t>Among persons at high cardiovascular risk, a Mediterranean diet supplemented with extra-virgin olive oil or nuts reduced the incidence of major cardiovascular events.</a:t>
            </a:r>
          </a:p>
        </p:txBody>
      </p:sp>
    </p:spTree>
    <p:extLst>
      <p:ext uri="{BB962C8B-B14F-4D97-AF65-F5344CB8AC3E}">
        <p14:creationId xmlns:p14="http://schemas.microsoft.com/office/powerpoint/2010/main" val="1698993514"/>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custDataLst>
              <p:tags r:id="rId2"/>
            </p:custDataLst>
          </p:nvPr>
        </p:nvSpPr>
        <p:spPr>
          <a:xfrm>
            <a:off x="685800" y="381000"/>
            <a:ext cx="7772400" cy="1143000"/>
          </a:xfrm>
        </p:spPr>
        <p:txBody>
          <a:bodyPr/>
          <a:lstStyle/>
          <a:p>
            <a:pPr algn="l"/>
            <a:r>
              <a:rPr lang="en-US" sz="3600" dirty="0"/>
              <a:t>Exercise</a:t>
            </a:r>
            <a:endParaRPr lang="en-US" dirty="0"/>
          </a:p>
        </p:txBody>
      </p:sp>
      <p:sp>
        <p:nvSpPr>
          <p:cNvPr id="16387" name="Rectangle 3"/>
          <p:cNvSpPr>
            <a:spLocks noGrp="1" noChangeArrowheads="1"/>
          </p:cNvSpPr>
          <p:nvPr>
            <p:ph idx="1"/>
            <p:custDataLst>
              <p:tags r:id="rId3"/>
            </p:custDataLst>
          </p:nvPr>
        </p:nvSpPr>
        <p:spPr>
          <a:xfrm>
            <a:off x="685800" y="1600200"/>
            <a:ext cx="7772400" cy="4114800"/>
          </a:xfrm>
        </p:spPr>
        <p:txBody>
          <a:bodyPr/>
          <a:lstStyle/>
          <a:p>
            <a:pPr>
              <a:buFontTx/>
              <a:buNone/>
            </a:pPr>
            <a:r>
              <a:rPr lang="en-US" sz="2800" dirty="0"/>
              <a:t>	Americans would pay almost any price for a pill that contained all the benefits associated with exercise: increased life expectancy, improved mental health, and decreased disability. </a:t>
            </a:r>
            <a:r>
              <a:rPr lang="en-US" sz="2800" dirty="0">
                <a:solidFill>
                  <a:srgbClr val="FFFF00"/>
                </a:solidFill>
              </a:rPr>
              <a:t>Scientific research has shown repeatedly that exercise can benefit both the body and mind. </a:t>
            </a:r>
          </a:p>
          <a:p>
            <a:pPr lvl="2" algn="r"/>
            <a:r>
              <a:rPr lang="en-US" sz="1600" dirty="0"/>
              <a:t>Statement of Dr. Terrie </a:t>
            </a:r>
            <a:r>
              <a:rPr lang="en-US" sz="1600" dirty="0" err="1"/>
              <a:t>Wetle</a:t>
            </a:r>
            <a:r>
              <a:rPr lang="en-US" sz="1600" dirty="0"/>
              <a:t/>
            </a:r>
            <a:br>
              <a:rPr lang="en-US" sz="1600" dirty="0"/>
            </a:br>
            <a:r>
              <a:rPr lang="en-US" sz="1600" dirty="0"/>
              <a:t>Deputy Director, </a:t>
            </a:r>
            <a:br>
              <a:rPr lang="en-US" sz="1600" dirty="0"/>
            </a:br>
            <a:r>
              <a:rPr lang="en-US" sz="1600" dirty="0"/>
              <a:t>National Institute on Aging</a:t>
            </a:r>
            <a:br>
              <a:rPr lang="en-US" sz="1600" dirty="0"/>
            </a:br>
            <a:r>
              <a:rPr lang="en-US" sz="1000" dirty="0"/>
              <a:t>Senate Special Committee on Aging</a:t>
            </a:r>
            <a:br>
              <a:rPr lang="en-US" sz="1000" dirty="0"/>
            </a:br>
            <a:r>
              <a:rPr lang="en-US" sz="1000" dirty="0"/>
              <a:t>Hearing on Healthy Aging </a:t>
            </a:r>
            <a:br>
              <a:rPr lang="en-US" sz="1000" dirty="0"/>
            </a:br>
            <a:r>
              <a:rPr lang="en-US" sz="1000" dirty="0"/>
              <a:t>September 14, 1999</a:t>
            </a:r>
          </a:p>
        </p:txBody>
      </p:sp>
      <p:pic>
        <p:nvPicPr>
          <p:cNvPr id="16388" name="Picture 4" descr="C:\Documents and Settings\pchiappa\Application Data\Microsoft\Media Catalog\Downloaded Clips\cl67\j0258003.wmf"/>
          <p:cNvPicPr>
            <a:picLocks noChangeAspect="1" noChangeArrowheads="1"/>
          </p:cNvPicPr>
          <p:nvPr>
            <p:custDataLst>
              <p:tags r:id="rId4"/>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4343400"/>
            <a:ext cx="2514600" cy="194627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573102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539552" y="3172326"/>
            <a:ext cx="1910331" cy="369332"/>
          </a:xfrm>
          <a:prstGeom prst="rect">
            <a:avLst/>
          </a:prstGeom>
          <a:noFill/>
        </p:spPr>
        <p:txBody>
          <a:bodyPr wrap="none" rtlCol="0">
            <a:spAutoFit/>
          </a:bodyPr>
          <a:lstStyle/>
          <a:p>
            <a:r>
              <a:rPr lang="it-IT" dirty="0" smtClean="0"/>
              <a:t>Umberto Veronesi</a:t>
            </a:r>
            <a:endParaRPr lang="it-IT" dirty="0"/>
          </a:p>
        </p:txBody>
      </p:sp>
      <p:sp>
        <p:nvSpPr>
          <p:cNvPr id="5" name="CasellaDiTesto 4"/>
          <p:cNvSpPr txBox="1"/>
          <p:nvPr/>
        </p:nvSpPr>
        <p:spPr>
          <a:xfrm>
            <a:off x="179512" y="4150821"/>
            <a:ext cx="8824852" cy="646331"/>
          </a:xfrm>
          <a:prstGeom prst="rect">
            <a:avLst/>
          </a:prstGeom>
          <a:noFill/>
        </p:spPr>
        <p:txBody>
          <a:bodyPr wrap="none" rtlCol="0">
            <a:spAutoFit/>
          </a:bodyPr>
          <a:lstStyle/>
          <a:p>
            <a:r>
              <a:rPr lang="it-IT" dirty="0" smtClean="0">
                <a:solidFill>
                  <a:srgbClr val="FFFF00"/>
                </a:solidFill>
              </a:rPr>
              <a:t>… molti  problemi  e la stessa  sostenibilità  economica della nostra  sanità derivano dal fatto</a:t>
            </a:r>
          </a:p>
          <a:p>
            <a:r>
              <a:rPr lang="it-IT" dirty="0" smtClean="0">
                <a:solidFill>
                  <a:srgbClr val="FFFF00"/>
                </a:solidFill>
              </a:rPr>
              <a:t> che essa è tutta tesa a curare piuttosto che a prevenire le malattie.</a:t>
            </a:r>
            <a:endParaRPr lang="it-IT" dirty="0">
              <a:solidFill>
                <a:srgbClr val="FFFF00"/>
              </a:solidFill>
            </a:endParaRPr>
          </a:p>
        </p:txBody>
      </p:sp>
      <p:pic>
        <p:nvPicPr>
          <p:cNvPr id="1026" name="Picture 2" descr="http://www.uccronline.it/wp-content/uploads/2013/03/Umberto-Verones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1101"/>
            <a:ext cx="2555775" cy="3141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2634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484784"/>
            <a:ext cx="7920879" cy="4104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76258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661468" y="260648"/>
            <a:ext cx="1462260" cy="369332"/>
          </a:xfrm>
          <a:prstGeom prst="rect">
            <a:avLst/>
          </a:prstGeom>
          <a:noFill/>
        </p:spPr>
        <p:txBody>
          <a:bodyPr wrap="none" rtlCol="0">
            <a:spAutoFit/>
          </a:bodyPr>
          <a:lstStyle/>
          <a:p>
            <a:r>
              <a:rPr lang="it-IT" dirty="0" smtClean="0"/>
              <a:t>La vita media</a:t>
            </a:r>
            <a:endParaRPr lang="it-IT" dirty="0"/>
          </a:p>
        </p:txBody>
      </p:sp>
      <p:sp>
        <p:nvSpPr>
          <p:cNvPr id="5" name="Rettangolo 4"/>
          <p:cNvSpPr/>
          <p:nvPr/>
        </p:nvSpPr>
        <p:spPr>
          <a:xfrm>
            <a:off x="652772" y="836712"/>
            <a:ext cx="2880320" cy="36004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Donne 84.4</a:t>
            </a:r>
            <a:endParaRPr lang="it-IT" dirty="0"/>
          </a:p>
        </p:txBody>
      </p:sp>
      <p:sp>
        <p:nvSpPr>
          <p:cNvPr id="6" name="Rettangolo 5"/>
          <p:cNvSpPr/>
          <p:nvPr/>
        </p:nvSpPr>
        <p:spPr>
          <a:xfrm>
            <a:off x="652772" y="1412776"/>
            <a:ext cx="2664296" cy="36004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Uomini 79.2</a:t>
            </a:r>
            <a:endParaRPr lang="it-IT" dirty="0"/>
          </a:p>
        </p:txBody>
      </p:sp>
      <p:sp>
        <p:nvSpPr>
          <p:cNvPr id="7" name="CasellaDiTesto 6"/>
          <p:cNvSpPr txBox="1"/>
          <p:nvPr/>
        </p:nvSpPr>
        <p:spPr>
          <a:xfrm>
            <a:off x="725410" y="2718212"/>
            <a:ext cx="2735044" cy="369332"/>
          </a:xfrm>
          <a:prstGeom prst="rect">
            <a:avLst/>
          </a:prstGeom>
          <a:noFill/>
        </p:spPr>
        <p:txBody>
          <a:bodyPr wrap="none" rtlCol="0">
            <a:spAutoFit/>
          </a:bodyPr>
          <a:lstStyle/>
          <a:p>
            <a:r>
              <a:rPr lang="it-IT" dirty="0" smtClean="0"/>
              <a:t>Quanti anni si guadagnano</a:t>
            </a:r>
            <a:endParaRPr lang="it-IT" dirty="0"/>
          </a:p>
        </p:txBody>
      </p:sp>
      <p:sp>
        <p:nvSpPr>
          <p:cNvPr id="8" name="Ovale 7"/>
          <p:cNvSpPr/>
          <p:nvPr/>
        </p:nvSpPr>
        <p:spPr>
          <a:xfrm>
            <a:off x="683568" y="3861048"/>
            <a:ext cx="864096" cy="72008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1.8 anni</a:t>
            </a:r>
            <a:endParaRPr lang="it-IT" dirty="0"/>
          </a:p>
        </p:txBody>
      </p:sp>
      <p:sp>
        <p:nvSpPr>
          <p:cNvPr id="9" name="Ovale 8"/>
          <p:cNvSpPr/>
          <p:nvPr/>
        </p:nvSpPr>
        <p:spPr>
          <a:xfrm>
            <a:off x="5844742" y="5506520"/>
            <a:ext cx="959506" cy="80279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solidFill>
                  <a:schemeClr val="bg2"/>
                </a:solidFill>
              </a:rPr>
              <a:t>4.5</a:t>
            </a:r>
          </a:p>
          <a:p>
            <a:pPr algn="ctr"/>
            <a:r>
              <a:rPr lang="it-IT" dirty="0" smtClean="0">
                <a:solidFill>
                  <a:schemeClr val="bg2"/>
                </a:solidFill>
              </a:rPr>
              <a:t>anni</a:t>
            </a:r>
            <a:endParaRPr lang="it-IT" dirty="0">
              <a:solidFill>
                <a:schemeClr val="bg2"/>
              </a:solidFill>
            </a:endParaRPr>
          </a:p>
        </p:txBody>
      </p:sp>
      <p:sp>
        <p:nvSpPr>
          <p:cNvPr id="10" name="Ovale 9"/>
          <p:cNvSpPr/>
          <p:nvPr/>
        </p:nvSpPr>
        <p:spPr>
          <a:xfrm>
            <a:off x="5844742" y="3861048"/>
            <a:ext cx="959506" cy="79208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2.5</a:t>
            </a:r>
          </a:p>
          <a:p>
            <a:pPr algn="ctr"/>
            <a:r>
              <a:rPr lang="it-IT" dirty="0" smtClean="0"/>
              <a:t>anni</a:t>
            </a:r>
            <a:endParaRPr lang="it-IT" dirty="0"/>
          </a:p>
        </p:txBody>
      </p:sp>
      <p:sp>
        <p:nvSpPr>
          <p:cNvPr id="11" name="Ovale 10"/>
          <p:cNvSpPr/>
          <p:nvPr/>
        </p:nvSpPr>
        <p:spPr>
          <a:xfrm>
            <a:off x="683568" y="5423804"/>
            <a:ext cx="864096" cy="813508"/>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4.2 </a:t>
            </a:r>
          </a:p>
          <a:p>
            <a:pPr algn="ctr"/>
            <a:r>
              <a:rPr lang="it-IT" dirty="0" smtClean="0"/>
              <a:t>anni</a:t>
            </a:r>
            <a:endParaRPr lang="it-IT" dirty="0"/>
          </a:p>
        </p:txBody>
      </p:sp>
      <p:cxnSp>
        <p:nvCxnSpPr>
          <p:cNvPr id="13" name="Connettore 2 12"/>
          <p:cNvCxnSpPr>
            <a:stCxn id="8" idx="6"/>
          </p:cNvCxnSpPr>
          <p:nvPr/>
        </p:nvCxnSpPr>
        <p:spPr>
          <a:xfrm>
            <a:off x="1547664" y="4221088"/>
            <a:ext cx="1008112"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4" name="CasellaDiTesto 13"/>
          <p:cNvSpPr txBox="1"/>
          <p:nvPr/>
        </p:nvSpPr>
        <p:spPr>
          <a:xfrm>
            <a:off x="2724757" y="3897922"/>
            <a:ext cx="2830390" cy="646331"/>
          </a:xfrm>
          <a:prstGeom prst="rect">
            <a:avLst/>
          </a:prstGeom>
          <a:noFill/>
        </p:spPr>
        <p:txBody>
          <a:bodyPr wrap="none" rtlCol="0">
            <a:spAutoFit/>
          </a:bodyPr>
          <a:lstStyle/>
          <a:p>
            <a:r>
              <a:rPr lang="it-IT" dirty="0" smtClean="0"/>
              <a:t>Con 75 minuti di camminata</a:t>
            </a:r>
          </a:p>
          <a:p>
            <a:r>
              <a:rPr lang="it-IT" dirty="0"/>
              <a:t>v</a:t>
            </a:r>
            <a:r>
              <a:rPr lang="it-IT" dirty="0" smtClean="0"/>
              <a:t>eloce alla settimana</a:t>
            </a:r>
            <a:endParaRPr lang="it-IT" dirty="0"/>
          </a:p>
        </p:txBody>
      </p:sp>
      <p:cxnSp>
        <p:nvCxnSpPr>
          <p:cNvPr id="17" name="Connettore 2 16"/>
          <p:cNvCxnSpPr>
            <a:stCxn id="10" idx="6"/>
          </p:cNvCxnSpPr>
          <p:nvPr/>
        </p:nvCxnSpPr>
        <p:spPr>
          <a:xfrm>
            <a:off x="6804248" y="4257092"/>
            <a:ext cx="792088"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8" name="CasellaDiTesto 17"/>
          <p:cNvSpPr txBox="1"/>
          <p:nvPr/>
        </p:nvSpPr>
        <p:spPr>
          <a:xfrm>
            <a:off x="7596336" y="3924208"/>
            <a:ext cx="1526380" cy="646331"/>
          </a:xfrm>
          <a:prstGeom prst="rect">
            <a:avLst/>
          </a:prstGeom>
          <a:noFill/>
        </p:spPr>
        <p:txBody>
          <a:bodyPr wrap="none" rtlCol="0">
            <a:spAutoFit/>
          </a:bodyPr>
          <a:lstStyle/>
          <a:p>
            <a:r>
              <a:rPr lang="it-IT" dirty="0" smtClean="0"/>
              <a:t>Con 150  </a:t>
            </a:r>
            <a:r>
              <a:rPr lang="it-IT" dirty="0" err="1" smtClean="0"/>
              <a:t>min</a:t>
            </a:r>
            <a:endParaRPr lang="it-IT" dirty="0" smtClean="0"/>
          </a:p>
          <a:p>
            <a:r>
              <a:rPr lang="it-IT" dirty="0"/>
              <a:t>a</a:t>
            </a:r>
            <a:r>
              <a:rPr lang="it-IT" dirty="0" smtClean="0"/>
              <a:t>lla settimana</a:t>
            </a:r>
            <a:endParaRPr lang="it-IT" dirty="0"/>
          </a:p>
        </p:txBody>
      </p:sp>
      <p:cxnSp>
        <p:nvCxnSpPr>
          <p:cNvPr id="20" name="Connettore 2 19"/>
          <p:cNvCxnSpPr>
            <a:stCxn id="11" idx="6"/>
          </p:cNvCxnSpPr>
          <p:nvPr/>
        </p:nvCxnSpPr>
        <p:spPr>
          <a:xfrm>
            <a:off x="1547664" y="5830558"/>
            <a:ext cx="1008112"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1" name="CasellaDiTesto 20"/>
          <p:cNvSpPr txBox="1"/>
          <p:nvPr/>
        </p:nvSpPr>
        <p:spPr>
          <a:xfrm>
            <a:off x="2717612" y="5507392"/>
            <a:ext cx="2214428" cy="646331"/>
          </a:xfrm>
          <a:prstGeom prst="rect">
            <a:avLst/>
          </a:prstGeom>
          <a:noFill/>
        </p:spPr>
        <p:txBody>
          <a:bodyPr wrap="square" rtlCol="0">
            <a:spAutoFit/>
          </a:bodyPr>
          <a:lstStyle/>
          <a:p>
            <a:r>
              <a:rPr lang="it-IT" dirty="0" smtClean="0"/>
              <a:t>Con 300 minuti </a:t>
            </a:r>
          </a:p>
          <a:p>
            <a:r>
              <a:rPr lang="it-IT" dirty="0"/>
              <a:t>a</a:t>
            </a:r>
            <a:r>
              <a:rPr lang="it-IT" dirty="0" smtClean="0"/>
              <a:t>lla settimana</a:t>
            </a:r>
            <a:endParaRPr lang="it-IT" dirty="0"/>
          </a:p>
        </p:txBody>
      </p:sp>
      <p:cxnSp>
        <p:nvCxnSpPr>
          <p:cNvPr id="23" name="Connettore 2 22"/>
          <p:cNvCxnSpPr/>
          <p:nvPr/>
        </p:nvCxnSpPr>
        <p:spPr>
          <a:xfrm>
            <a:off x="6804248" y="5907919"/>
            <a:ext cx="792088"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4" name="CasellaDiTesto 23"/>
          <p:cNvSpPr txBox="1"/>
          <p:nvPr/>
        </p:nvSpPr>
        <p:spPr>
          <a:xfrm>
            <a:off x="7596336" y="5584753"/>
            <a:ext cx="1526380" cy="646331"/>
          </a:xfrm>
          <a:prstGeom prst="rect">
            <a:avLst/>
          </a:prstGeom>
          <a:noFill/>
        </p:spPr>
        <p:txBody>
          <a:bodyPr wrap="none" rtlCol="0">
            <a:spAutoFit/>
          </a:bodyPr>
          <a:lstStyle/>
          <a:p>
            <a:r>
              <a:rPr lang="it-IT" dirty="0" smtClean="0"/>
              <a:t>Con 450 </a:t>
            </a:r>
            <a:r>
              <a:rPr lang="it-IT" dirty="0" err="1" smtClean="0"/>
              <a:t>min</a:t>
            </a:r>
            <a:endParaRPr lang="it-IT" dirty="0" smtClean="0"/>
          </a:p>
          <a:p>
            <a:r>
              <a:rPr lang="it-IT" dirty="0"/>
              <a:t>a</a:t>
            </a:r>
            <a:r>
              <a:rPr lang="it-IT" dirty="0" smtClean="0"/>
              <a:t>lla settimana</a:t>
            </a:r>
            <a:endParaRPr lang="it-IT" dirty="0"/>
          </a:p>
        </p:txBody>
      </p:sp>
      <p:sp>
        <p:nvSpPr>
          <p:cNvPr id="25" name="CasellaDiTesto 24"/>
          <p:cNvSpPr txBox="1"/>
          <p:nvPr/>
        </p:nvSpPr>
        <p:spPr>
          <a:xfrm>
            <a:off x="471352" y="6488668"/>
            <a:ext cx="7930825" cy="369332"/>
          </a:xfrm>
          <a:prstGeom prst="rect">
            <a:avLst/>
          </a:prstGeom>
          <a:noFill/>
        </p:spPr>
        <p:txBody>
          <a:bodyPr wrap="none" rtlCol="0">
            <a:spAutoFit/>
          </a:bodyPr>
          <a:lstStyle/>
          <a:p>
            <a:r>
              <a:rPr lang="it-IT" dirty="0" smtClean="0"/>
              <a:t>Oltre 450 minuti alla settimana l’allungamento della vita non cresce ulteriormente</a:t>
            </a:r>
            <a:endParaRPr lang="it-IT" dirty="0"/>
          </a:p>
        </p:txBody>
      </p:sp>
    </p:spTree>
    <p:extLst>
      <p:ext uri="{BB962C8B-B14F-4D97-AF65-F5344CB8AC3E}">
        <p14:creationId xmlns:p14="http://schemas.microsoft.com/office/powerpoint/2010/main" val="9882637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827584" y="908720"/>
            <a:ext cx="6872394" cy="1077218"/>
          </a:xfrm>
          <a:prstGeom prst="rect">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it-IT" dirty="0" smtClean="0">
                <a:solidFill>
                  <a:srgbClr val="FFFF00"/>
                </a:solidFill>
              </a:rPr>
              <a:t>Un individuo magro e attivo vive di più rispetto a uno obeso ed inattivo</a:t>
            </a:r>
          </a:p>
          <a:p>
            <a:endParaRPr lang="it-IT" dirty="0">
              <a:solidFill>
                <a:srgbClr val="FFFF00"/>
              </a:solidFill>
            </a:endParaRPr>
          </a:p>
          <a:p>
            <a:r>
              <a:rPr lang="it-IT" sz="2800" dirty="0" smtClean="0">
                <a:solidFill>
                  <a:srgbClr val="FFFF00"/>
                </a:solidFill>
              </a:rPr>
              <a:t>7.2  anni</a:t>
            </a:r>
            <a:endParaRPr lang="it-IT" sz="2800" dirty="0">
              <a:solidFill>
                <a:srgbClr val="FFFF00"/>
              </a:solidFill>
            </a:endParaRPr>
          </a:p>
        </p:txBody>
      </p:sp>
      <p:sp>
        <p:nvSpPr>
          <p:cNvPr id="5" name="CasellaDiTesto 4"/>
          <p:cNvSpPr txBox="1"/>
          <p:nvPr/>
        </p:nvSpPr>
        <p:spPr>
          <a:xfrm>
            <a:off x="827584" y="3212976"/>
            <a:ext cx="8008924" cy="1354217"/>
          </a:xfrm>
          <a:prstGeom prst="rect">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it-IT" dirty="0" smtClean="0">
                <a:solidFill>
                  <a:srgbClr val="FFFF00"/>
                </a:solidFill>
              </a:rPr>
              <a:t>Un individuo magro e inattivo vive di meno rispetto a uno moderatamente obeso e</a:t>
            </a:r>
          </a:p>
          <a:p>
            <a:r>
              <a:rPr lang="it-IT" dirty="0" smtClean="0">
                <a:solidFill>
                  <a:srgbClr val="FFFF00"/>
                </a:solidFill>
              </a:rPr>
              <a:t> attivo</a:t>
            </a:r>
          </a:p>
          <a:p>
            <a:endParaRPr lang="it-IT" dirty="0">
              <a:solidFill>
                <a:srgbClr val="FFFF00"/>
              </a:solidFill>
            </a:endParaRPr>
          </a:p>
          <a:p>
            <a:r>
              <a:rPr lang="it-IT" sz="2800" dirty="0" smtClean="0">
                <a:solidFill>
                  <a:srgbClr val="FFFF00"/>
                </a:solidFill>
              </a:rPr>
              <a:t>3.1 anni</a:t>
            </a:r>
            <a:endParaRPr lang="it-IT" sz="2800" dirty="0">
              <a:solidFill>
                <a:srgbClr val="FFFF00"/>
              </a:solidFill>
            </a:endParaRPr>
          </a:p>
        </p:txBody>
      </p:sp>
    </p:spTree>
    <p:extLst>
      <p:ext uri="{BB962C8B-B14F-4D97-AF65-F5344CB8AC3E}">
        <p14:creationId xmlns:p14="http://schemas.microsoft.com/office/powerpoint/2010/main" val="35998135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764704"/>
            <a:ext cx="8208912"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34874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custDataLst>
              <p:tags r:id="rId2"/>
            </p:custDataLst>
          </p:nvPr>
        </p:nvSpPr>
        <p:spPr>
          <a:xfrm>
            <a:off x="1378215" y="164969"/>
            <a:ext cx="6696744" cy="523220"/>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it-IT" sz="2800" dirty="0" smtClean="0">
                <a:solidFill>
                  <a:srgbClr val="FFFF00"/>
                </a:solidFill>
              </a:rPr>
              <a:t>L’ALIMENTAZIONE E LE PUBBLICITA</a:t>
            </a:r>
            <a:r>
              <a:rPr lang="it-IT" dirty="0" smtClean="0">
                <a:solidFill>
                  <a:srgbClr val="FFFF00"/>
                </a:solidFill>
              </a:rPr>
              <a:t>’</a:t>
            </a:r>
            <a:endParaRPr lang="it-IT" dirty="0">
              <a:solidFill>
                <a:srgbClr val="FFFF00"/>
              </a:solidFill>
            </a:endParaRPr>
          </a:p>
        </p:txBody>
      </p:sp>
      <p:sp>
        <p:nvSpPr>
          <p:cNvPr id="5" name="CasellaDiTesto 4"/>
          <p:cNvSpPr txBox="1"/>
          <p:nvPr>
            <p:custDataLst>
              <p:tags r:id="rId3"/>
            </p:custDataLst>
          </p:nvPr>
        </p:nvSpPr>
        <p:spPr>
          <a:xfrm>
            <a:off x="467544" y="2492896"/>
            <a:ext cx="5082802" cy="400110"/>
          </a:xfrm>
          <a:prstGeom prst="rect">
            <a:avLst/>
          </a:prstGeom>
          <a:noFill/>
        </p:spPr>
        <p:txBody>
          <a:bodyPr wrap="none" rtlCol="0">
            <a:spAutoFit/>
          </a:bodyPr>
          <a:lstStyle/>
          <a:p>
            <a:pPr marL="342900" indent="-342900">
              <a:buFont typeface="Arial" pitchFamily="34" charset="0"/>
              <a:buChar char="•"/>
            </a:pPr>
            <a:r>
              <a:rPr lang="it-IT" sz="2000" dirty="0" smtClean="0"/>
              <a:t>L’acqua povera di sodio e il grasso corporeo</a:t>
            </a:r>
            <a:endParaRPr lang="it-IT" sz="2000" dirty="0"/>
          </a:p>
        </p:txBody>
      </p:sp>
      <p:sp>
        <p:nvSpPr>
          <p:cNvPr id="6" name="CasellaDiTesto 5"/>
          <p:cNvSpPr txBox="1"/>
          <p:nvPr>
            <p:custDataLst>
              <p:tags r:id="rId4"/>
            </p:custDataLst>
          </p:nvPr>
        </p:nvSpPr>
        <p:spPr>
          <a:xfrm>
            <a:off x="467544" y="3494541"/>
            <a:ext cx="2965107" cy="400110"/>
          </a:xfrm>
          <a:prstGeom prst="rect">
            <a:avLst/>
          </a:prstGeom>
          <a:noFill/>
        </p:spPr>
        <p:txBody>
          <a:bodyPr wrap="none" rtlCol="0">
            <a:spAutoFit/>
          </a:bodyPr>
          <a:lstStyle/>
          <a:p>
            <a:pPr marL="342900" indent="-342900">
              <a:buFont typeface="Arial" pitchFamily="34" charset="0"/>
              <a:buChar char="•"/>
            </a:pPr>
            <a:r>
              <a:rPr lang="it-IT" sz="2000" dirty="0" smtClean="0"/>
              <a:t>Il gonfiore dell’addome</a:t>
            </a:r>
            <a:endParaRPr lang="it-IT" sz="2000" dirty="0"/>
          </a:p>
        </p:txBody>
      </p:sp>
      <p:sp>
        <p:nvSpPr>
          <p:cNvPr id="7" name="CasellaDiTesto 6"/>
          <p:cNvSpPr txBox="1"/>
          <p:nvPr>
            <p:custDataLst>
              <p:tags r:id="rId5"/>
            </p:custDataLst>
          </p:nvPr>
        </p:nvSpPr>
        <p:spPr>
          <a:xfrm>
            <a:off x="475351" y="4679681"/>
            <a:ext cx="3038011" cy="400110"/>
          </a:xfrm>
          <a:prstGeom prst="rect">
            <a:avLst/>
          </a:prstGeom>
          <a:noFill/>
        </p:spPr>
        <p:txBody>
          <a:bodyPr wrap="none" rtlCol="0">
            <a:spAutoFit/>
          </a:bodyPr>
          <a:lstStyle/>
          <a:p>
            <a:pPr marL="342900" indent="-342900">
              <a:buFont typeface="Arial" pitchFamily="34" charset="0"/>
              <a:buChar char="•"/>
            </a:pPr>
            <a:r>
              <a:rPr lang="it-IT" sz="2000" dirty="0" smtClean="0"/>
              <a:t>I cereali per la colazione</a:t>
            </a:r>
            <a:endParaRPr lang="it-IT" sz="2000" dirty="0"/>
          </a:p>
        </p:txBody>
      </p:sp>
      <p:sp>
        <p:nvSpPr>
          <p:cNvPr id="8" name="CasellaDiTesto 7"/>
          <p:cNvSpPr txBox="1"/>
          <p:nvPr>
            <p:custDataLst>
              <p:tags r:id="rId6"/>
            </p:custDataLst>
          </p:nvPr>
        </p:nvSpPr>
        <p:spPr>
          <a:xfrm>
            <a:off x="539552" y="5661248"/>
            <a:ext cx="1994457" cy="400110"/>
          </a:xfrm>
          <a:prstGeom prst="rect">
            <a:avLst/>
          </a:prstGeom>
          <a:noFill/>
        </p:spPr>
        <p:txBody>
          <a:bodyPr wrap="none" rtlCol="0">
            <a:spAutoFit/>
          </a:bodyPr>
          <a:lstStyle/>
          <a:p>
            <a:pPr marL="342900" indent="-342900">
              <a:buFont typeface="Arial" pitchFamily="34" charset="0"/>
              <a:buChar char="•"/>
            </a:pPr>
            <a:r>
              <a:rPr lang="it-IT" sz="2000" dirty="0" smtClean="0"/>
              <a:t>Le merendine</a:t>
            </a:r>
            <a:endParaRPr lang="it-IT" sz="2000" dirty="0"/>
          </a:p>
        </p:txBody>
      </p:sp>
      <p:sp>
        <p:nvSpPr>
          <p:cNvPr id="2" name="CasellaDiTesto 1"/>
          <p:cNvSpPr txBox="1"/>
          <p:nvPr/>
        </p:nvSpPr>
        <p:spPr>
          <a:xfrm>
            <a:off x="251520" y="980728"/>
            <a:ext cx="8704627" cy="923330"/>
          </a:xfrm>
          <a:prstGeom prst="rect">
            <a:avLst/>
          </a:prstGeom>
          <a:noFill/>
        </p:spPr>
        <p:txBody>
          <a:bodyPr wrap="none" rtlCol="0">
            <a:spAutoFit/>
          </a:bodyPr>
          <a:lstStyle/>
          <a:p>
            <a:r>
              <a:rPr lang="it-IT" dirty="0" smtClean="0">
                <a:solidFill>
                  <a:srgbClr val="FFFF00"/>
                </a:solidFill>
              </a:rPr>
              <a:t>La pubblicità è un mezzo studiato per rendervi scontenti di ciò che avete e farvi desiderare</a:t>
            </a:r>
          </a:p>
          <a:p>
            <a:r>
              <a:rPr lang="it-IT" dirty="0">
                <a:solidFill>
                  <a:srgbClr val="FFFF00"/>
                </a:solidFill>
              </a:rPr>
              <a:t>c</a:t>
            </a:r>
            <a:r>
              <a:rPr lang="it-IT" dirty="0" smtClean="0">
                <a:solidFill>
                  <a:srgbClr val="FFFF00"/>
                </a:solidFill>
              </a:rPr>
              <a:t>iò che non avete.</a:t>
            </a:r>
          </a:p>
          <a:p>
            <a:r>
              <a:rPr lang="it-IT" dirty="0" smtClean="0">
                <a:solidFill>
                  <a:srgbClr val="FFFF00"/>
                </a:solidFill>
              </a:rPr>
              <a:t>JM </a:t>
            </a:r>
            <a:r>
              <a:rPr lang="it-IT" dirty="0">
                <a:solidFill>
                  <a:srgbClr val="FFFF00"/>
                </a:solidFill>
              </a:rPr>
              <a:t>K</a:t>
            </a:r>
            <a:r>
              <a:rPr lang="it-IT" dirty="0" smtClean="0">
                <a:solidFill>
                  <a:srgbClr val="FFFF00"/>
                </a:solidFill>
              </a:rPr>
              <a:t>eynes</a:t>
            </a:r>
            <a:endParaRPr lang="it-IT" dirty="0">
              <a:solidFill>
                <a:srgbClr val="FFFF00"/>
              </a:solidFill>
            </a:endParaRPr>
          </a:p>
        </p:txBody>
      </p:sp>
    </p:spTree>
    <p:custDataLst>
      <p:tags r:id="rId1"/>
    </p:custDataLst>
    <p:extLst>
      <p:ext uri="{BB962C8B-B14F-4D97-AF65-F5344CB8AC3E}">
        <p14:creationId xmlns:p14="http://schemas.microsoft.com/office/powerpoint/2010/main" val="2682436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custDataLst>
              <p:tags r:id="rId2"/>
            </p:custDataLst>
          </p:nvPr>
        </p:nvSpPr>
        <p:spPr>
          <a:xfrm>
            <a:off x="2523244" y="255561"/>
            <a:ext cx="4770858" cy="523220"/>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it-IT" sz="2800" dirty="0" smtClean="0">
                <a:solidFill>
                  <a:srgbClr val="FFFF00"/>
                </a:solidFill>
              </a:rPr>
              <a:t>Gli errori alimentari più comuni</a:t>
            </a:r>
            <a:endParaRPr lang="it-IT" sz="2800" dirty="0">
              <a:solidFill>
                <a:srgbClr val="FFFF00"/>
              </a:solidFill>
            </a:endParaRPr>
          </a:p>
        </p:txBody>
      </p:sp>
      <p:sp>
        <p:nvSpPr>
          <p:cNvPr id="5" name="CasellaDiTesto 4"/>
          <p:cNvSpPr txBox="1"/>
          <p:nvPr>
            <p:custDataLst>
              <p:tags r:id="rId3"/>
            </p:custDataLst>
          </p:nvPr>
        </p:nvSpPr>
        <p:spPr>
          <a:xfrm>
            <a:off x="899592" y="1556792"/>
            <a:ext cx="2785250" cy="369332"/>
          </a:xfrm>
          <a:prstGeom prst="rect">
            <a:avLst/>
          </a:prstGeom>
          <a:noFill/>
        </p:spPr>
        <p:txBody>
          <a:bodyPr wrap="none" rtlCol="0">
            <a:spAutoFit/>
          </a:bodyPr>
          <a:lstStyle/>
          <a:p>
            <a:pPr marL="285750" indent="-285750">
              <a:buFont typeface="Arial" pitchFamily="34" charset="0"/>
              <a:buChar char="•"/>
            </a:pPr>
            <a:r>
              <a:rPr lang="it-IT" dirty="0" smtClean="0"/>
              <a:t>L’eccesso di alcuni grassi</a:t>
            </a:r>
            <a:endParaRPr lang="it-IT" dirty="0"/>
          </a:p>
        </p:txBody>
      </p:sp>
      <p:sp>
        <p:nvSpPr>
          <p:cNvPr id="6" name="CasellaDiTesto 5"/>
          <p:cNvSpPr txBox="1"/>
          <p:nvPr>
            <p:custDataLst>
              <p:tags r:id="rId4"/>
            </p:custDataLst>
          </p:nvPr>
        </p:nvSpPr>
        <p:spPr>
          <a:xfrm>
            <a:off x="899592" y="2267580"/>
            <a:ext cx="6356548" cy="369332"/>
          </a:xfrm>
          <a:prstGeom prst="rect">
            <a:avLst/>
          </a:prstGeom>
          <a:noFill/>
        </p:spPr>
        <p:txBody>
          <a:bodyPr wrap="none" rtlCol="0">
            <a:spAutoFit/>
          </a:bodyPr>
          <a:lstStyle/>
          <a:p>
            <a:pPr marL="285750" indent="-285750">
              <a:buFont typeface="Arial" pitchFamily="34" charset="0"/>
              <a:buChar char="•"/>
            </a:pPr>
            <a:r>
              <a:rPr lang="it-IT" dirty="0" smtClean="0"/>
              <a:t>L’eccesso di saccarosio e di carboidrati ad alto indice glicemico</a:t>
            </a:r>
            <a:endParaRPr lang="it-IT" dirty="0"/>
          </a:p>
        </p:txBody>
      </p:sp>
      <p:sp>
        <p:nvSpPr>
          <p:cNvPr id="7" name="CasellaDiTesto 6"/>
          <p:cNvSpPr txBox="1"/>
          <p:nvPr>
            <p:custDataLst>
              <p:tags r:id="rId5"/>
            </p:custDataLst>
          </p:nvPr>
        </p:nvSpPr>
        <p:spPr>
          <a:xfrm>
            <a:off x="904148" y="3212976"/>
            <a:ext cx="5037020" cy="369332"/>
          </a:xfrm>
          <a:prstGeom prst="rect">
            <a:avLst/>
          </a:prstGeom>
          <a:noFill/>
        </p:spPr>
        <p:txBody>
          <a:bodyPr wrap="none" rtlCol="0">
            <a:spAutoFit/>
          </a:bodyPr>
          <a:lstStyle/>
          <a:p>
            <a:pPr marL="285750" indent="-285750">
              <a:buFont typeface="Arial" pitchFamily="34" charset="0"/>
              <a:buChar char="•"/>
            </a:pPr>
            <a:r>
              <a:rPr lang="it-IT" dirty="0" smtClean="0"/>
              <a:t>L’insufficiente consumo di alimenti ricchi di fibre</a:t>
            </a:r>
            <a:endParaRPr lang="it-IT" dirty="0"/>
          </a:p>
        </p:txBody>
      </p:sp>
      <p:sp>
        <p:nvSpPr>
          <p:cNvPr id="8" name="CasellaDiTesto 7"/>
          <p:cNvSpPr txBox="1"/>
          <p:nvPr>
            <p:custDataLst>
              <p:tags r:id="rId6"/>
            </p:custDataLst>
          </p:nvPr>
        </p:nvSpPr>
        <p:spPr>
          <a:xfrm>
            <a:off x="905846" y="4221088"/>
            <a:ext cx="3327514" cy="369332"/>
          </a:xfrm>
          <a:prstGeom prst="rect">
            <a:avLst/>
          </a:prstGeom>
          <a:noFill/>
        </p:spPr>
        <p:txBody>
          <a:bodyPr wrap="none" rtlCol="0">
            <a:spAutoFit/>
          </a:bodyPr>
          <a:lstStyle/>
          <a:p>
            <a:pPr marL="285750" indent="-285750">
              <a:buFont typeface="Arial" pitchFamily="34" charset="0"/>
              <a:buChar char="•"/>
            </a:pPr>
            <a:r>
              <a:rPr lang="it-IT" dirty="0" smtClean="0"/>
              <a:t>L’eccesso di bevande alcoliche</a:t>
            </a:r>
            <a:endParaRPr lang="it-IT" dirty="0"/>
          </a:p>
        </p:txBody>
      </p:sp>
    </p:spTree>
    <p:custDataLst>
      <p:tags r:id="rId1"/>
    </p:custDataLst>
    <p:extLst>
      <p:ext uri="{BB962C8B-B14F-4D97-AF65-F5344CB8AC3E}">
        <p14:creationId xmlns:p14="http://schemas.microsoft.com/office/powerpoint/2010/main" val="109651902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pgava.net/kast/wp-content/uploads/2011/12/plaris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2" y="-3634"/>
            <a:ext cx="3138592" cy="3720665"/>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p:cNvSpPr txBox="1"/>
          <p:nvPr/>
        </p:nvSpPr>
        <p:spPr>
          <a:xfrm>
            <a:off x="537249" y="4149080"/>
            <a:ext cx="1770036" cy="369332"/>
          </a:xfrm>
          <a:prstGeom prst="rect">
            <a:avLst/>
          </a:prstGeom>
          <a:solidFill>
            <a:srgbClr val="1C2B0B"/>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it-IT" dirty="0" smtClean="0"/>
              <a:t>Esercizi spirituali</a:t>
            </a:r>
            <a:endParaRPr lang="it-IT" dirty="0"/>
          </a:p>
        </p:txBody>
      </p:sp>
      <p:sp>
        <p:nvSpPr>
          <p:cNvPr id="5" name="CasellaDiTesto 4"/>
          <p:cNvSpPr txBox="1"/>
          <p:nvPr/>
        </p:nvSpPr>
        <p:spPr>
          <a:xfrm>
            <a:off x="955363" y="5612777"/>
            <a:ext cx="933269" cy="369332"/>
          </a:xfrm>
          <a:prstGeom prst="rect">
            <a:avLst/>
          </a:prstGeom>
          <a:solidFill>
            <a:srgbClr val="1C2B0B"/>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it-IT" dirty="0" smtClean="0"/>
              <a:t>Digiuno</a:t>
            </a:r>
            <a:endParaRPr lang="it-IT" dirty="0"/>
          </a:p>
        </p:txBody>
      </p:sp>
      <p:pic>
        <p:nvPicPr>
          <p:cNvPr id="5124" name="Picture 4" descr="http://blog.shoppingdonna.it/wp-content/uploads/2011/07/1-brad-pitt-angelina-joli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9950"/>
            <a:ext cx="3169925" cy="3707081"/>
          </a:xfrm>
          <a:prstGeom prst="rect">
            <a:avLst/>
          </a:prstGeom>
          <a:noFill/>
          <a:extLst>
            <a:ext uri="{909E8E84-426E-40DD-AFC4-6F175D3DCCD1}">
              <a14:hiddenFill xmlns:a14="http://schemas.microsoft.com/office/drawing/2010/main">
                <a:solidFill>
                  <a:srgbClr val="FFFFFF"/>
                </a:solidFill>
              </a14:hiddenFill>
            </a:ext>
          </a:extLst>
        </p:spPr>
      </p:pic>
      <p:sp>
        <p:nvSpPr>
          <p:cNvPr id="6" name="CasellaDiTesto 5"/>
          <p:cNvSpPr txBox="1"/>
          <p:nvPr/>
        </p:nvSpPr>
        <p:spPr>
          <a:xfrm>
            <a:off x="6999728" y="4149080"/>
            <a:ext cx="1348446" cy="369332"/>
          </a:xfrm>
          <a:prstGeom prst="rect">
            <a:avLst/>
          </a:prstGeom>
          <a:solidFill>
            <a:srgbClr val="FF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it-IT" dirty="0" smtClean="0"/>
              <a:t>Allenamenti</a:t>
            </a:r>
            <a:endParaRPr lang="it-IT" dirty="0"/>
          </a:p>
        </p:txBody>
      </p:sp>
      <p:sp>
        <p:nvSpPr>
          <p:cNvPr id="7" name="CasellaDiTesto 6"/>
          <p:cNvSpPr txBox="1"/>
          <p:nvPr/>
        </p:nvSpPr>
        <p:spPr>
          <a:xfrm>
            <a:off x="7322733" y="5612777"/>
            <a:ext cx="702436" cy="369332"/>
          </a:xfrm>
          <a:prstGeom prst="rect">
            <a:avLst/>
          </a:prstGeom>
          <a:solidFill>
            <a:srgbClr val="FF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it-IT" dirty="0" smtClean="0"/>
              <a:t>Dieta</a:t>
            </a:r>
            <a:endParaRPr lang="it-IT" dirty="0"/>
          </a:p>
        </p:txBody>
      </p:sp>
      <p:cxnSp>
        <p:nvCxnSpPr>
          <p:cNvPr id="3" name="Connettore 2 2"/>
          <p:cNvCxnSpPr/>
          <p:nvPr/>
        </p:nvCxnSpPr>
        <p:spPr>
          <a:xfrm>
            <a:off x="2771800" y="4333746"/>
            <a:ext cx="3960440" cy="0"/>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a:off x="2771800" y="5808235"/>
            <a:ext cx="3960440" cy="0"/>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07756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barn(inVertical)">
                                      <p:cBhvr>
                                        <p:cTn id="12" dur="5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ppt_x"/>
                                          </p:val>
                                        </p:tav>
                                        <p:tav tm="100000">
                                          <p:val>
                                            <p:strVal val="#ppt_x"/>
                                          </p:val>
                                        </p:tav>
                                      </p:tavLst>
                                    </p:anim>
                                    <p:anim calcmode="lin" valueType="num">
                                      <p:cBhvr additive="base">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ppt_x"/>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itosophia.org/documenti/devi-cambiare-la-tua-vita-186x300.jpg"/>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6508254" y="-1860"/>
            <a:ext cx="2635746" cy="3349998"/>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effectLst>
            <a:outerShdw blurRad="152400" dist="317500" dir="5400000" sx="90000" sy="-19000" rotWithShape="0">
              <a:prstClr val="black">
                <a:alpha val="15000"/>
              </a:prstClr>
            </a:outerShdw>
          </a:effectLst>
          <a:extLst/>
        </p:spPr>
      </p:pic>
      <p:pic>
        <p:nvPicPr>
          <p:cNvPr id="1028" name="Picture 4" descr="http://upload.wikimedia.org/wikipedia/commons/thumb/d/d8/Peter_Sloterdijk,_Karlsruhe_07-2009,_IMGP3019.jpg/220px-Peter_Sloterdijk,_Karlsruhe_07-2009,_IMGP3019.jpg"/>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0" y="0"/>
            <a:ext cx="2699792" cy="3348138"/>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custDataLst>
              <p:tags r:id="rId4"/>
            </p:custDataLst>
          </p:nvPr>
        </p:nvSpPr>
        <p:spPr>
          <a:xfrm>
            <a:off x="199403" y="4221088"/>
            <a:ext cx="8736535" cy="3139321"/>
          </a:xfrm>
          <a:prstGeom prst="rect">
            <a:avLst/>
          </a:prstGeom>
          <a:noFill/>
        </p:spPr>
        <p:txBody>
          <a:bodyPr wrap="square" rtlCol="0">
            <a:spAutoFit/>
          </a:bodyPr>
          <a:lstStyle/>
          <a:p>
            <a:r>
              <a:rPr lang="it-IT" dirty="0" smtClean="0">
                <a:latin typeface="Times New Roman" pitchFamily="18" charset="0"/>
                <a:cs typeface="Times New Roman" pitchFamily="18" charset="0"/>
              </a:rPr>
              <a:t>… in ogni piega della nostra società è presente il disagio etico suscitato dalla constatazione</a:t>
            </a:r>
          </a:p>
          <a:p>
            <a:r>
              <a:rPr lang="it-IT" dirty="0">
                <a:latin typeface="Times New Roman" pitchFamily="18" charset="0"/>
                <a:cs typeface="Times New Roman" pitchFamily="18" charset="0"/>
              </a:rPr>
              <a:t>c</a:t>
            </a:r>
            <a:r>
              <a:rPr lang="it-IT" dirty="0" smtClean="0">
                <a:latin typeface="Times New Roman" pitchFamily="18" charset="0"/>
                <a:cs typeface="Times New Roman" pitchFamily="18" charset="0"/>
              </a:rPr>
              <a:t>he </a:t>
            </a:r>
            <a:r>
              <a:rPr lang="it-IT" dirty="0" smtClean="0">
                <a:solidFill>
                  <a:srgbClr val="FFFF00"/>
                </a:solidFill>
                <a:latin typeface="Times New Roman" pitchFamily="18" charset="0"/>
                <a:cs typeface="Times New Roman" pitchFamily="18" charset="0"/>
              </a:rPr>
              <a:t>«così non possiamo più andare avanti» </a:t>
            </a:r>
            <a:r>
              <a:rPr lang="it-IT" dirty="0" smtClean="0">
                <a:latin typeface="Times New Roman" pitchFamily="18" charset="0"/>
                <a:cs typeface="Times New Roman" pitchFamily="18" charset="0"/>
              </a:rPr>
              <a:t>e che, dunque ogni persona debba seriamente</a:t>
            </a:r>
          </a:p>
          <a:p>
            <a:r>
              <a:rPr lang="it-IT" dirty="0" smtClean="0">
                <a:latin typeface="Times New Roman" pitchFamily="18" charset="0"/>
                <a:cs typeface="Times New Roman" pitchFamily="18" charset="0"/>
              </a:rPr>
              <a:t>lavorare su se stessa per essere e rimanere all’altezza delle sfide del nostro mondo.</a:t>
            </a:r>
          </a:p>
          <a:p>
            <a:r>
              <a:rPr lang="it-IT" dirty="0" smtClean="0">
                <a:latin typeface="Times New Roman" pitchFamily="18" charset="0"/>
                <a:cs typeface="Times New Roman" pitchFamily="18" charset="0"/>
              </a:rPr>
              <a:t>Dopotutto, cosa accomuna, un pizzaiolo ed un </a:t>
            </a:r>
            <a:r>
              <a:rPr lang="it-IT" dirty="0" err="1" smtClean="0">
                <a:latin typeface="Times New Roman" pitchFamily="18" charset="0"/>
                <a:cs typeface="Times New Roman" pitchFamily="18" charset="0"/>
              </a:rPr>
              <a:t>runner</a:t>
            </a:r>
            <a:r>
              <a:rPr lang="it-IT" dirty="0" smtClean="0">
                <a:latin typeface="Times New Roman" pitchFamily="18" charset="0"/>
                <a:cs typeface="Times New Roman" pitchFamily="18" charset="0"/>
              </a:rPr>
              <a:t>, un sacerdote ed una modella, un </a:t>
            </a:r>
          </a:p>
          <a:p>
            <a:r>
              <a:rPr lang="it-IT" dirty="0">
                <a:latin typeface="Times New Roman" pitchFamily="18" charset="0"/>
                <a:cs typeface="Times New Roman" pitchFamily="18" charset="0"/>
              </a:rPr>
              <a:t>e</a:t>
            </a:r>
            <a:r>
              <a:rPr lang="it-IT" dirty="0" smtClean="0">
                <a:latin typeface="Times New Roman" pitchFamily="18" charset="0"/>
                <a:cs typeface="Times New Roman" pitchFamily="18" charset="0"/>
              </a:rPr>
              <a:t>conomista ed  una biologa se non </a:t>
            </a:r>
            <a:r>
              <a:rPr lang="it-IT" dirty="0" smtClean="0">
                <a:solidFill>
                  <a:srgbClr val="FFFF00"/>
                </a:solidFill>
                <a:latin typeface="Times New Roman" pitchFamily="18" charset="0"/>
                <a:cs typeface="Times New Roman" pitchFamily="18" charset="0"/>
              </a:rPr>
              <a:t>il continuo esercizio teso a migliorare il proprio</a:t>
            </a:r>
          </a:p>
          <a:p>
            <a:r>
              <a:rPr lang="it-IT" dirty="0" smtClean="0">
                <a:solidFill>
                  <a:srgbClr val="FFFF00"/>
                </a:solidFill>
                <a:latin typeface="Times New Roman" pitchFamily="18" charset="0"/>
                <a:cs typeface="Times New Roman" pitchFamily="18" charset="0"/>
              </a:rPr>
              <a:t>«rendimento»?</a:t>
            </a:r>
          </a:p>
          <a:p>
            <a:r>
              <a:rPr lang="it-IT" dirty="0" smtClean="0">
                <a:latin typeface="Times New Roman" pitchFamily="18" charset="0"/>
                <a:cs typeface="Times New Roman" pitchFamily="18" charset="0"/>
              </a:rPr>
              <a:t>Il tempo dell’esercizio si struttura prefigurando sul piano immaginario il raggiungimento, da parte del praticante, del remoto obiettivo dei suoi esercizi, non importa se lo chiamiamo virtuosismo o illuminazione al sommo bene.</a:t>
            </a:r>
          </a:p>
          <a:p>
            <a:endParaRPr lang="it-IT" dirty="0">
              <a:solidFill>
                <a:srgbClr val="FFFF00"/>
              </a:solidFill>
              <a:latin typeface="Times New Roman" pitchFamily="18" charset="0"/>
              <a:cs typeface="Times New Roman" pitchFamily="18" charset="0"/>
            </a:endParaRPr>
          </a:p>
          <a:p>
            <a:endParaRPr lang="it-IT" dirty="0">
              <a:solidFill>
                <a:srgbClr val="FFFF00"/>
              </a:solidFill>
              <a:latin typeface="Times New Roman" pitchFamily="18" charset="0"/>
              <a:cs typeface="Times New Roman" pitchFamily="18" charset="0"/>
            </a:endParaRPr>
          </a:p>
        </p:txBody>
      </p:sp>
      <p:sp>
        <p:nvSpPr>
          <p:cNvPr id="3" name="CasellaDiTesto 2"/>
          <p:cNvSpPr txBox="1"/>
          <p:nvPr>
            <p:custDataLst>
              <p:tags r:id="rId5"/>
            </p:custDataLst>
          </p:nvPr>
        </p:nvSpPr>
        <p:spPr>
          <a:xfrm>
            <a:off x="395476" y="3348138"/>
            <a:ext cx="1731821" cy="369332"/>
          </a:xfrm>
          <a:prstGeom prst="rect">
            <a:avLst/>
          </a:prstGeom>
          <a:noFill/>
        </p:spPr>
        <p:txBody>
          <a:bodyPr wrap="none" rtlCol="0">
            <a:spAutoFit/>
          </a:bodyPr>
          <a:lstStyle/>
          <a:p>
            <a:r>
              <a:rPr lang="it-IT" b="1" dirty="0" smtClean="0">
                <a:solidFill>
                  <a:srgbClr val="FFFF00"/>
                </a:solidFill>
              </a:rPr>
              <a:t>Peter </a:t>
            </a:r>
            <a:r>
              <a:rPr lang="it-IT" b="1" dirty="0" err="1" smtClean="0">
                <a:solidFill>
                  <a:srgbClr val="FFFF00"/>
                </a:solidFill>
              </a:rPr>
              <a:t>Sloterdijk</a:t>
            </a:r>
            <a:endParaRPr lang="it-IT" b="1" dirty="0">
              <a:solidFill>
                <a:srgbClr val="FFFF00"/>
              </a:solidFill>
            </a:endParaRPr>
          </a:p>
        </p:txBody>
      </p:sp>
      <p:sp>
        <p:nvSpPr>
          <p:cNvPr id="4" name="CasellaDiTesto 3"/>
          <p:cNvSpPr txBox="1"/>
          <p:nvPr/>
        </p:nvSpPr>
        <p:spPr>
          <a:xfrm>
            <a:off x="3275856" y="1667459"/>
            <a:ext cx="2235356" cy="369332"/>
          </a:xfrm>
          <a:prstGeom prst="rect">
            <a:avLst/>
          </a:prstGeom>
          <a:solidFill>
            <a:srgbClr val="C00000"/>
          </a:solidFill>
          <a:ln>
            <a:noFill/>
          </a:ln>
          <a:effectLst>
            <a:outerShdw blurRad="190500" dist="228600" dir="2700000" algn="ctr">
              <a:srgbClr val="000000">
                <a:alpha val="30000"/>
              </a:srgbClr>
            </a:outerShdw>
            <a:reflection blurRad="6350" stA="50000" endA="295" endPos="92000" dist="101600" dir="5400000" sy="-100000" algn="bl" rotWithShape="0"/>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it-IT" dirty="0" smtClean="0">
                <a:solidFill>
                  <a:srgbClr val="FFFF00"/>
                </a:solidFill>
              </a:rPr>
              <a:t>Il tempo dell’esercizio</a:t>
            </a:r>
            <a:endParaRPr lang="it-IT" dirty="0">
              <a:solidFill>
                <a:srgbClr val="FFFF00"/>
              </a:solidFill>
            </a:endParaRPr>
          </a:p>
        </p:txBody>
      </p:sp>
    </p:spTree>
    <p:custDataLst>
      <p:tags r:id="rId1"/>
    </p:custDataLst>
    <p:extLst>
      <p:ext uri="{BB962C8B-B14F-4D97-AF65-F5344CB8AC3E}">
        <p14:creationId xmlns:p14="http://schemas.microsoft.com/office/powerpoint/2010/main" val="15491805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457200" y="533400"/>
            <a:ext cx="8229600" cy="807368"/>
          </a:xfrm>
          <a:solidFill>
            <a:srgbClr val="C00000"/>
          </a:solidFill>
          <a:ln>
            <a:noFill/>
          </a:ln>
          <a:effectLst>
            <a:outerShdw blurRad="152400" dist="317500" dir="5400000" sx="90000" sy="-19000" rotWithShape="0">
              <a:prstClr val="black">
                <a:alpha val="15000"/>
              </a:prstClr>
            </a:outerShdw>
          </a:effectLst>
          <a:scene3d>
            <a:camera prst="orthographicFront">
              <a:rot lat="0" lon="0" rev="0"/>
            </a:camera>
            <a:lightRig rig="balanced" dir="t">
              <a:rot lat="0" lon="0" rev="8700000"/>
            </a:lightRig>
          </a:scene3d>
          <a:sp3d>
            <a:bevelT w="190500" h="38100"/>
          </a:sp3d>
        </p:spPr>
        <p:txBody>
          <a:bodyPr/>
          <a:lstStyle/>
          <a:p>
            <a:pPr algn="ctr"/>
            <a:r>
              <a:rPr lang="it-IT" dirty="0" smtClean="0">
                <a:solidFill>
                  <a:srgbClr val="FFFF00"/>
                </a:solidFill>
              </a:rPr>
              <a:t>La dieta dell’atleta</a:t>
            </a:r>
            <a:endParaRPr lang="it-IT" dirty="0">
              <a:solidFill>
                <a:srgbClr val="FFFF00"/>
              </a:solidFill>
            </a:endParaRPr>
          </a:p>
        </p:txBody>
      </p:sp>
      <p:sp>
        <p:nvSpPr>
          <p:cNvPr id="3" name="Segnaposto contenuto 2"/>
          <p:cNvSpPr>
            <a:spLocks noGrp="1"/>
          </p:cNvSpPr>
          <p:nvPr>
            <p:ph idx="1"/>
            <p:custDataLst>
              <p:tags r:id="rId3"/>
            </p:custDataLst>
          </p:nvPr>
        </p:nvSpPr>
        <p:spPr/>
        <p:txBody>
          <a:bodyPr>
            <a:normAutofit/>
          </a:bodyPr>
          <a:lstStyle/>
          <a:p>
            <a:pPr>
              <a:buClr>
                <a:srgbClr val="FFFF00"/>
              </a:buClr>
            </a:pPr>
            <a:r>
              <a:rPr lang="it-IT" sz="2400" dirty="0" smtClean="0"/>
              <a:t>Un atleta mette a dura prova il proprio organismo ogni volta che si allena o partecipa a una gara.</a:t>
            </a:r>
          </a:p>
          <a:p>
            <a:pPr>
              <a:buClr>
                <a:srgbClr val="FFFF00"/>
              </a:buClr>
            </a:pPr>
            <a:endParaRPr lang="it-IT" sz="2400" dirty="0"/>
          </a:p>
          <a:p>
            <a:pPr>
              <a:buClr>
                <a:srgbClr val="FFFF00"/>
              </a:buClr>
            </a:pPr>
            <a:r>
              <a:rPr lang="it-IT" sz="2400" dirty="0" smtClean="0"/>
              <a:t>Spesso, un peggioramento della prestazione può essere dovuto ad una nutrizione inadeguata.</a:t>
            </a:r>
            <a:endParaRPr lang="it-IT" sz="2400" dirty="0"/>
          </a:p>
        </p:txBody>
      </p:sp>
    </p:spTree>
    <p:custDataLst>
      <p:tags r:id="rId1"/>
    </p:custDataLst>
    <p:extLst>
      <p:ext uri="{BB962C8B-B14F-4D97-AF65-F5344CB8AC3E}">
        <p14:creationId xmlns:p14="http://schemas.microsoft.com/office/powerpoint/2010/main" val="9376846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611560" y="476672"/>
            <a:ext cx="8229600" cy="591344"/>
          </a:xfrm>
          <a:solidFill>
            <a:srgbClr val="C00000"/>
          </a:solidFill>
          <a:ln>
            <a:noFill/>
          </a:ln>
          <a:effectLst>
            <a:outerShdw blurRad="152400" dist="317500" dir="5400000" sx="90000" sy="-19000" rotWithShape="0">
              <a:prstClr val="black">
                <a:alpha val="15000"/>
              </a:prst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it-IT" sz="2800" dirty="0" smtClean="0">
                <a:solidFill>
                  <a:srgbClr val="FFFF00"/>
                </a:solidFill>
                <a:effectLst/>
              </a:rPr>
              <a:t>ESIGENZE NUTRIZIONALI PRIMARIE DI UN ATLETA</a:t>
            </a:r>
            <a:endParaRPr lang="it-IT" sz="2800" dirty="0">
              <a:solidFill>
                <a:srgbClr val="FFFF00"/>
              </a:solidFill>
              <a:effectLst/>
            </a:endParaRPr>
          </a:p>
        </p:txBody>
      </p:sp>
      <p:sp>
        <p:nvSpPr>
          <p:cNvPr id="3" name="Segnaposto contenuto 2"/>
          <p:cNvSpPr>
            <a:spLocks noGrp="1"/>
          </p:cNvSpPr>
          <p:nvPr>
            <p:ph idx="1"/>
            <p:custDataLst>
              <p:tags r:id="rId3"/>
            </p:custDataLst>
          </p:nvPr>
        </p:nvSpPr>
        <p:spPr>
          <a:xfrm>
            <a:off x="457200" y="2179637"/>
            <a:ext cx="8229600" cy="3553619"/>
          </a:xfrm>
        </p:spPr>
        <p:txBody>
          <a:bodyPr>
            <a:normAutofit fontScale="85000" lnSpcReduction="20000"/>
          </a:bodyPr>
          <a:lstStyle/>
          <a:p>
            <a:pPr>
              <a:buClr>
                <a:srgbClr val="FFFF00"/>
              </a:buClr>
            </a:pPr>
            <a:r>
              <a:rPr lang="it-IT" dirty="0" err="1" smtClean="0"/>
              <a:t>Normocaloricità</a:t>
            </a:r>
            <a:r>
              <a:rPr lang="it-IT" dirty="0" smtClean="0"/>
              <a:t> (o lieve </a:t>
            </a:r>
            <a:r>
              <a:rPr lang="it-IT" dirty="0" err="1" smtClean="0"/>
              <a:t>ipercaloricità</a:t>
            </a:r>
            <a:r>
              <a:rPr lang="it-IT" dirty="0" smtClean="0"/>
              <a:t>) rispetto ai fabbisogni della vita quotidiana.</a:t>
            </a:r>
          </a:p>
          <a:p>
            <a:pPr marL="0" indent="0">
              <a:buClr>
                <a:srgbClr val="FFFF00"/>
              </a:buClr>
              <a:buNone/>
            </a:pPr>
            <a:endParaRPr lang="it-IT" dirty="0" smtClean="0"/>
          </a:p>
          <a:p>
            <a:pPr>
              <a:buClr>
                <a:srgbClr val="FFFF00"/>
              </a:buClr>
            </a:pPr>
            <a:r>
              <a:rPr lang="it-IT" dirty="0" err="1" smtClean="0"/>
              <a:t>Normoproteicità</a:t>
            </a:r>
            <a:r>
              <a:rPr lang="it-IT" dirty="0" smtClean="0"/>
              <a:t> (o lieve </a:t>
            </a:r>
            <a:r>
              <a:rPr lang="it-IT" dirty="0" err="1" smtClean="0"/>
              <a:t>iperproteicità</a:t>
            </a:r>
            <a:r>
              <a:rPr lang="it-IT" dirty="0" smtClean="0"/>
              <a:t>) rispetto ai fabbisogni nella vita quotidiana.</a:t>
            </a:r>
          </a:p>
          <a:p>
            <a:pPr marL="0" indent="0">
              <a:buClr>
                <a:srgbClr val="FFFF00"/>
              </a:buClr>
              <a:buNone/>
            </a:pPr>
            <a:endParaRPr lang="it-IT" dirty="0" smtClean="0"/>
          </a:p>
          <a:p>
            <a:pPr>
              <a:buClr>
                <a:srgbClr val="FFFF00"/>
              </a:buClr>
            </a:pPr>
            <a:r>
              <a:rPr lang="it-IT" dirty="0" smtClean="0"/>
              <a:t>Ripristino idrico e  minerale selettivo.</a:t>
            </a:r>
          </a:p>
          <a:p>
            <a:pPr marL="0" indent="0">
              <a:buClr>
                <a:srgbClr val="FFFF00"/>
              </a:buClr>
              <a:buNone/>
            </a:pPr>
            <a:endParaRPr lang="it-IT" dirty="0" smtClean="0"/>
          </a:p>
          <a:p>
            <a:pPr>
              <a:buClr>
                <a:srgbClr val="FFFF00"/>
              </a:buClr>
            </a:pPr>
            <a:r>
              <a:rPr lang="it-IT" dirty="0" smtClean="0"/>
              <a:t>Controllo dell’ossidazione e dell’infiammazione.</a:t>
            </a:r>
            <a:endParaRPr lang="it-IT" dirty="0"/>
          </a:p>
        </p:txBody>
      </p:sp>
    </p:spTree>
    <p:custDataLst>
      <p:tags r:id="rId1"/>
    </p:custDataLst>
    <p:extLst>
      <p:ext uri="{BB962C8B-B14F-4D97-AF65-F5344CB8AC3E}">
        <p14:creationId xmlns:p14="http://schemas.microsoft.com/office/powerpoint/2010/main" val="4238044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71242" y="4653136"/>
            <a:ext cx="9039654" cy="1754326"/>
          </a:xfrm>
          <a:prstGeom prst="rect">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it-IT" dirty="0" smtClean="0"/>
              <a:t>… Conviene anche che si compiano studi su quale regime sia più opportuno  per gli uomini</a:t>
            </a:r>
          </a:p>
          <a:p>
            <a:r>
              <a:rPr lang="it-IT" dirty="0"/>
              <a:t>a</a:t>
            </a:r>
            <a:r>
              <a:rPr lang="it-IT" dirty="0" smtClean="0"/>
              <a:t>ncora in salute.</a:t>
            </a:r>
          </a:p>
          <a:p>
            <a:endParaRPr lang="it-IT" dirty="0"/>
          </a:p>
          <a:p>
            <a:r>
              <a:rPr lang="it-IT" dirty="0" smtClean="0"/>
              <a:t>… Ma è certo facile a comprendersi che un regime leggero di cibo e bevande mantenuto</a:t>
            </a:r>
          </a:p>
          <a:p>
            <a:r>
              <a:rPr lang="it-IT" dirty="0"/>
              <a:t>c</a:t>
            </a:r>
            <a:r>
              <a:rPr lang="it-IT" dirty="0" smtClean="0"/>
              <a:t>ostante è più sicuramente salutare…</a:t>
            </a:r>
          </a:p>
          <a:p>
            <a:endParaRPr lang="it-IT" dirty="0"/>
          </a:p>
        </p:txBody>
      </p:sp>
      <p:sp>
        <p:nvSpPr>
          <p:cNvPr id="5" name="CasellaDiTesto 4"/>
          <p:cNvSpPr txBox="1"/>
          <p:nvPr/>
        </p:nvSpPr>
        <p:spPr>
          <a:xfrm>
            <a:off x="71242" y="2780928"/>
            <a:ext cx="9039654" cy="1754326"/>
          </a:xfrm>
          <a:prstGeom prst="rect">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it-IT" dirty="0" smtClean="0"/>
              <a:t>In origine non sarebbe stata scoperta l’arte medica né si sarebbero condotte ricerche se per </a:t>
            </a:r>
          </a:p>
          <a:p>
            <a:r>
              <a:rPr lang="it-IT" dirty="0"/>
              <a:t>g</a:t>
            </a:r>
            <a:r>
              <a:rPr lang="it-IT" dirty="0" smtClean="0"/>
              <a:t>li uomini ammalati fosse stato opportuno seguire lo stesso regime e la stessa  alimentazione</a:t>
            </a:r>
          </a:p>
          <a:p>
            <a:r>
              <a:rPr lang="it-IT" dirty="0"/>
              <a:t>c</a:t>
            </a:r>
            <a:r>
              <a:rPr lang="it-IT" dirty="0" smtClean="0"/>
              <a:t>he seguono i sani nel cibo e nelle bevande … </a:t>
            </a:r>
          </a:p>
          <a:p>
            <a:r>
              <a:rPr lang="it-IT" dirty="0" smtClean="0"/>
              <a:t>… io invero ritengo che neppure il regime ed il vitto di cui ora si valgono i sani sarebbero stati</a:t>
            </a:r>
          </a:p>
          <a:p>
            <a:r>
              <a:rPr lang="it-IT" dirty="0" smtClean="0"/>
              <a:t> scoperti se l’uomo si fosse soddisfatto di ciò che mangiamo…</a:t>
            </a:r>
          </a:p>
          <a:p>
            <a:r>
              <a:rPr lang="it-IT" dirty="0" smtClean="0"/>
              <a:t>… gli attuali regimi , io credo, sono stati scoperti ed elaborati nel corso di molto tempo…</a:t>
            </a:r>
            <a:endParaRPr lang="it-IT" dirty="0"/>
          </a:p>
        </p:txBody>
      </p:sp>
      <p:pic>
        <p:nvPicPr>
          <p:cNvPr id="3074" name="Picture 2" descr="https://upload.wikimedia.org/wikipedia/commons/thumb/7/7c/Hippocrates.jpg/220px-Hippocrat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627784" cy="2209801"/>
          </a:xfrm>
          <a:prstGeom prst="rect">
            <a:avLst/>
          </a:prstGeom>
          <a:noFill/>
          <a:extLst>
            <a:ext uri="{909E8E84-426E-40DD-AFC4-6F175D3DCCD1}">
              <a14:hiddenFill xmlns:a14="http://schemas.microsoft.com/office/drawing/2010/main">
                <a:solidFill>
                  <a:srgbClr val="FFFFFF"/>
                </a:solidFill>
              </a14:hiddenFill>
            </a:ext>
          </a:extLst>
        </p:spPr>
      </p:pic>
      <p:sp>
        <p:nvSpPr>
          <p:cNvPr id="6" name="CasellaDiTesto 5"/>
          <p:cNvSpPr txBox="1"/>
          <p:nvPr/>
        </p:nvSpPr>
        <p:spPr>
          <a:xfrm>
            <a:off x="0" y="2236222"/>
            <a:ext cx="2892138" cy="369332"/>
          </a:xfrm>
          <a:prstGeom prst="rect">
            <a:avLst/>
          </a:prstGeom>
          <a:noFill/>
        </p:spPr>
        <p:txBody>
          <a:bodyPr wrap="none" rtlCol="0">
            <a:spAutoFit/>
          </a:bodyPr>
          <a:lstStyle/>
          <a:p>
            <a:r>
              <a:rPr lang="it-IT" dirty="0" smtClean="0">
                <a:solidFill>
                  <a:srgbClr val="FFFF00"/>
                </a:solidFill>
              </a:rPr>
              <a:t>Ippocrate  460 a.C. – 377 a.C.</a:t>
            </a:r>
            <a:endParaRPr lang="it-IT" dirty="0">
              <a:solidFill>
                <a:srgbClr val="FFFF00"/>
              </a:solidFill>
            </a:endParaRPr>
          </a:p>
        </p:txBody>
      </p:sp>
    </p:spTree>
    <p:extLst>
      <p:ext uri="{BB962C8B-B14F-4D97-AF65-F5344CB8AC3E}">
        <p14:creationId xmlns:p14="http://schemas.microsoft.com/office/powerpoint/2010/main" val="17244130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custDataLst>
              <p:tags r:id="rId2"/>
            </p:custDataLst>
          </p:nvPr>
        </p:nvSpPr>
        <p:spPr>
          <a:xfrm>
            <a:off x="233284" y="3212976"/>
            <a:ext cx="8826455" cy="2677656"/>
          </a:xfrm>
          <a:prstGeom prst="rect">
            <a:avLst/>
          </a:prstGeom>
          <a:noFill/>
        </p:spPr>
        <p:txBody>
          <a:bodyPr wrap="none" rtlCol="0">
            <a:spAutoFit/>
          </a:bodyPr>
          <a:lstStyle/>
          <a:p>
            <a:r>
              <a:rPr lang="it-IT" sz="2400" dirty="0" smtClean="0"/>
              <a:t>Quando si fa esercizio fisico regolarmente, ogni giorno, si raggiunge </a:t>
            </a:r>
          </a:p>
          <a:p>
            <a:r>
              <a:rPr lang="it-IT" sz="2400" dirty="0"/>
              <a:t>i</a:t>
            </a:r>
            <a:r>
              <a:rPr lang="it-IT" sz="2400" dirty="0" smtClean="0"/>
              <a:t>l proprio peso ottimale in modo spontaneo. Si individuano i muscoli</a:t>
            </a:r>
          </a:p>
          <a:p>
            <a:r>
              <a:rPr lang="it-IT" sz="2400" dirty="0"/>
              <a:t>c</a:t>
            </a:r>
            <a:r>
              <a:rPr lang="it-IT" sz="2400" dirty="0" smtClean="0"/>
              <a:t>he conviene far muovere.</a:t>
            </a:r>
          </a:p>
          <a:p>
            <a:endParaRPr lang="it-IT" sz="2400" dirty="0" smtClean="0"/>
          </a:p>
          <a:p>
            <a:r>
              <a:rPr lang="it-IT" sz="2400" dirty="0" smtClean="0"/>
              <a:t>… al tempo stesso sono cambiate poco per volta le mie abitudini </a:t>
            </a:r>
          </a:p>
          <a:p>
            <a:r>
              <a:rPr lang="it-IT" sz="2400" dirty="0"/>
              <a:t>a</a:t>
            </a:r>
            <a:r>
              <a:rPr lang="it-IT" sz="2400" dirty="0" smtClean="0"/>
              <a:t>limentari sono passato a pasti composti principalmente di verdura,</a:t>
            </a:r>
          </a:p>
          <a:p>
            <a:r>
              <a:rPr lang="it-IT" sz="2400" dirty="0"/>
              <a:t>m</a:t>
            </a:r>
            <a:r>
              <a:rPr lang="it-IT" sz="2400" dirty="0" smtClean="0"/>
              <a:t>entre assumo le proteine soprattutto del pesce.  </a:t>
            </a:r>
            <a:endParaRPr lang="it-IT" sz="2400" dirty="0"/>
          </a:p>
        </p:txBody>
      </p:sp>
      <p:pic>
        <p:nvPicPr>
          <p:cNvPr id="2050" name="Picture 2" descr="http://www.omero.it/media/2/20100731-fe4-1.jpg"/>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20026" y="0"/>
            <a:ext cx="2463858" cy="2448272"/>
          </a:xfrm>
          <a:prstGeom prst="rect">
            <a:avLst/>
          </a:prstGeom>
          <a:noFill/>
          <a:extLst>
            <a:ext uri="{909E8E84-426E-40DD-AFC4-6F175D3DCCD1}">
              <a14:hiddenFill xmlns:a14="http://schemas.microsoft.com/office/drawing/2010/main">
                <a:solidFill>
                  <a:srgbClr val="FFFFFF"/>
                </a:solidFill>
              </a14:hiddenFill>
            </a:ext>
          </a:extLst>
        </p:spPr>
      </p:pic>
      <p:sp>
        <p:nvSpPr>
          <p:cNvPr id="5" name="CasellaDiTesto 4"/>
          <p:cNvSpPr txBox="1"/>
          <p:nvPr>
            <p:custDataLst>
              <p:tags r:id="rId4"/>
            </p:custDataLst>
          </p:nvPr>
        </p:nvSpPr>
        <p:spPr>
          <a:xfrm>
            <a:off x="405023" y="2514708"/>
            <a:ext cx="1949573" cy="369332"/>
          </a:xfrm>
          <a:prstGeom prst="rect">
            <a:avLst/>
          </a:prstGeom>
          <a:noFill/>
        </p:spPr>
        <p:txBody>
          <a:bodyPr wrap="none" rtlCol="0">
            <a:spAutoFit/>
          </a:bodyPr>
          <a:lstStyle/>
          <a:p>
            <a:r>
              <a:rPr lang="it-IT" b="1" dirty="0" err="1" smtClean="0">
                <a:solidFill>
                  <a:srgbClr val="FFFF00"/>
                </a:solidFill>
              </a:rPr>
              <a:t>Haruki</a:t>
            </a:r>
            <a:r>
              <a:rPr lang="it-IT" b="1" dirty="0" smtClean="0">
                <a:solidFill>
                  <a:srgbClr val="FFFF00"/>
                </a:solidFill>
              </a:rPr>
              <a:t>  </a:t>
            </a:r>
            <a:r>
              <a:rPr lang="it-IT" b="1" dirty="0" err="1" smtClean="0">
                <a:solidFill>
                  <a:srgbClr val="FFFF00"/>
                </a:solidFill>
              </a:rPr>
              <a:t>Murakami</a:t>
            </a:r>
            <a:endParaRPr lang="it-IT" b="1" dirty="0">
              <a:solidFill>
                <a:srgbClr val="FFFF00"/>
              </a:solidFill>
            </a:endParaRPr>
          </a:p>
        </p:txBody>
      </p:sp>
      <p:pic>
        <p:nvPicPr>
          <p:cNvPr id="2052" name="Picture 4" descr="http://static.blogo.it/outdoorblog/LartediCorrere.jpg"/>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a:stretch>
            <a:fillRect/>
          </a:stretch>
        </p:blipFill>
        <p:spPr bwMode="auto">
          <a:xfrm>
            <a:off x="7236296" y="28162"/>
            <a:ext cx="1907704" cy="27840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3268488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HP\Desktop\Relazione maratona\rel mar 1\4.4.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rot="5400000">
            <a:off x="1691681" y="-1179513"/>
            <a:ext cx="5688632" cy="8424938"/>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custDataLst>
              <p:tags r:id="rId3"/>
            </p:custDataLst>
          </p:nvPr>
        </p:nvSpPr>
        <p:spPr>
          <a:xfrm>
            <a:off x="2008542" y="6133946"/>
            <a:ext cx="5333832" cy="369332"/>
          </a:xfrm>
          <a:prstGeom prst="rect">
            <a:avLst/>
          </a:prstGeom>
          <a:noFill/>
        </p:spPr>
        <p:txBody>
          <a:bodyPr wrap="none" rtlCol="0">
            <a:spAutoFit/>
          </a:bodyPr>
          <a:lstStyle/>
          <a:p>
            <a:r>
              <a:rPr lang="it-IT" dirty="0" smtClean="0"/>
              <a:t>50 %  carboidrati   -   36 %  grassi     -     14 %  </a:t>
            </a:r>
            <a:r>
              <a:rPr lang="it-IT" dirty="0" err="1" smtClean="0"/>
              <a:t>prototeine</a:t>
            </a:r>
            <a:endParaRPr lang="it-IT" dirty="0"/>
          </a:p>
        </p:txBody>
      </p:sp>
    </p:spTree>
    <p:custDataLst>
      <p:tags r:id="rId1"/>
    </p:custDataLst>
    <p:extLst>
      <p:ext uri="{BB962C8B-B14F-4D97-AF65-F5344CB8AC3E}">
        <p14:creationId xmlns:p14="http://schemas.microsoft.com/office/powerpoint/2010/main" val="8281420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afvito\Desktop\Basilicata\060_Pollino (Pino Loricato).tif"/>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custDataLst>
              <p:tags r:id="rId3"/>
            </p:custDataLst>
          </p:nvPr>
        </p:nvSpPr>
        <p:spPr>
          <a:xfrm>
            <a:off x="1014" y="6005"/>
            <a:ext cx="3204852" cy="307777"/>
          </a:xfrm>
          <a:prstGeom prst="rect">
            <a:avLst/>
          </a:prstGeom>
          <a:noFill/>
        </p:spPr>
        <p:txBody>
          <a:bodyPr wrap="none" rtlCol="0">
            <a:spAutoFit/>
          </a:bodyPr>
          <a:lstStyle/>
          <a:p>
            <a:r>
              <a:rPr lang="it-IT" sz="1400" b="1" dirty="0" smtClean="0">
                <a:solidFill>
                  <a:schemeClr val="bg1"/>
                </a:solidFill>
              </a:rPr>
              <a:t>Parco del Pollino: pino loricato – </a:t>
            </a:r>
            <a:r>
              <a:rPr lang="it-IT" sz="1100" b="1" dirty="0" smtClean="0">
                <a:solidFill>
                  <a:schemeClr val="bg1"/>
                </a:solidFill>
              </a:rPr>
              <a:t>fonte APT</a:t>
            </a:r>
            <a:endParaRPr lang="it-IT" sz="1100" b="1" dirty="0">
              <a:solidFill>
                <a:schemeClr val="bg1"/>
              </a:solidFill>
            </a:endParaRPr>
          </a:p>
        </p:txBody>
      </p:sp>
    </p:spTree>
    <p:custDataLst>
      <p:tags r:id="rId1"/>
    </p:custDataLst>
    <p:extLst>
      <p:ext uri="{BB962C8B-B14F-4D97-AF65-F5344CB8AC3E}">
        <p14:creationId xmlns:p14="http://schemas.microsoft.com/office/powerpoint/2010/main" val="34529885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457200" y="533400"/>
            <a:ext cx="8229600" cy="519336"/>
          </a:xfr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it-IT" sz="3200" dirty="0" smtClean="0">
                <a:solidFill>
                  <a:srgbClr val="FFFF00"/>
                </a:solidFill>
                <a:effectLst/>
              </a:rPr>
              <a:t>ADEGUATO SEGNALE LEPTINICO</a:t>
            </a:r>
            <a:endParaRPr lang="it-IT" sz="3200" dirty="0">
              <a:solidFill>
                <a:srgbClr val="FFFF00"/>
              </a:solidFill>
              <a:effectLst/>
            </a:endParaRPr>
          </a:p>
        </p:txBody>
      </p:sp>
      <p:sp>
        <p:nvSpPr>
          <p:cNvPr id="3" name="Segnaposto contenuto 2"/>
          <p:cNvSpPr>
            <a:spLocks noGrp="1"/>
          </p:cNvSpPr>
          <p:nvPr>
            <p:ph idx="1"/>
            <p:custDataLst>
              <p:tags r:id="rId3"/>
            </p:custDataLst>
          </p:nvPr>
        </p:nvSpPr>
        <p:spPr>
          <a:xfrm>
            <a:off x="457200" y="1268760"/>
            <a:ext cx="8229600" cy="5025677"/>
          </a:xfrm>
        </p:spPr>
        <p:txBody>
          <a:bodyPr>
            <a:normAutofit fontScale="77500" lnSpcReduction="20000"/>
          </a:bodyPr>
          <a:lstStyle/>
          <a:p>
            <a:pPr>
              <a:buClr>
                <a:srgbClr val="FFFF00"/>
              </a:buClr>
            </a:pPr>
            <a:r>
              <a:rPr lang="it-IT" dirty="0" smtClean="0"/>
              <a:t>Corretta risposta di sazietà all’assunzione di cibi (via NPY).</a:t>
            </a:r>
          </a:p>
          <a:p>
            <a:pPr marL="0" indent="0">
              <a:buClr>
                <a:srgbClr val="FFFF00"/>
              </a:buClr>
              <a:buNone/>
            </a:pPr>
            <a:endParaRPr lang="it-IT" dirty="0" smtClean="0"/>
          </a:p>
          <a:p>
            <a:pPr>
              <a:buClr>
                <a:srgbClr val="FFFF00"/>
              </a:buClr>
            </a:pPr>
            <a:r>
              <a:rPr lang="it-IT" dirty="0" smtClean="0"/>
              <a:t>Corretta risposta allo stress (anche dell’allenamento) mediata da CRH e ACTH.</a:t>
            </a:r>
          </a:p>
          <a:p>
            <a:pPr marL="0" indent="0">
              <a:buClr>
                <a:srgbClr val="FFFF00"/>
              </a:buClr>
              <a:buNone/>
            </a:pPr>
            <a:endParaRPr lang="it-IT" dirty="0" smtClean="0"/>
          </a:p>
          <a:p>
            <a:pPr>
              <a:buClr>
                <a:srgbClr val="FFFF00"/>
              </a:buClr>
            </a:pPr>
            <a:r>
              <a:rPr lang="it-IT" dirty="0" smtClean="0"/>
              <a:t>Equilibrata attivazione tiroidea (rapido consumo sotto forma di calore di eventuali eccessi alimentari).</a:t>
            </a:r>
          </a:p>
          <a:p>
            <a:pPr marL="0" indent="0">
              <a:buClr>
                <a:srgbClr val="FFFF00"/>
              </a:buClr>
              <a:buNone/>
            </a:pPr>
            <a:endParaRPr lang="it-IT" dirty="0" smtClean="0"/>
          </a:p>
          <a:p>
            <a:pPr>
              <a:buClr>
                <a:srgbClr val="FFFF00"/>
              </a:buClr>
            </a:pPr>
            <a:r>
              <a:rPr lang="it-IT" dirty="0" smtClean="0"/>
              <a:t>Potente attivazione del GH (relativa protezione di ossa, muscoli, tendini).</a:t>
            </a:r>
          </a:p>
          <a:p>
            <a:pPr marL="0" indent="0">
              <a:buClr>
                <a:srgbClr val="FFFF00"/>
              </a:buClr>
              <a:buNone/>
            </a:pPr>
            <a:endParaRPr lang="it-IT" dirty="0" smtClean="0"/>
          </a:p>
          <a:p>
            <a:pPr>
              <a:buClr>
                <a:srgbClr val="FFFF00"/>
              </a:buClr>
            </a:pPr>
            <a:r>
              <a:rPr lang="it-IT" dirty="0" smtClean="0"/>
              <a:t>Attivazione di FSH-LH per proteggere i livelli di testosterone.</a:t>
            </a:r>
          </a:p>
          <a:p>
            <a:pPr marL="0" indent="0">
              <a:buClr>
                <a:srgbClr val="FFFF00"/>
              </a:buClr>
              <a:buNone/>
            </a:pPr>
            <a:endParaRPr lang="it-IT" dirty="0" smtClean="0"/>
          </a:p>
          <a:p>
            <a:pPr>
              <a:buClr>
                <a:srgbClr val="FFFF00"/>
              </a:buClr>
            </a:pPr>
            <a:r>
              <a:rPr lang="it-IT" dirty="0" smtClean="0"/>
              <a:t>Modulazione del sistema immunitario in senso antinfiammatorio via alfa-MSH.</a:t>
            </a:r>
            <a:endParaRPr lang="it-IT" dirty="0"/>
          </a:p>
        </p:txBody>
      </p:sp>
    </p:spTree>
    <p:custDataLst>
      <p:tags r:id="rId1"/>
    </p:custDataLst>
    <p:extLst>
      <p:ext uri="{BB962C8B-B14F-4D97-AF65-F5344CB8AC3E}">
        <p14:creationId xmlns:p14="http://schemas.microsoft.com/office/powerpoint/2010/main" val="17102399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fade">
                                      <p:cBhvr>
                                        <p:cTn id="3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467275" y="188640"/>
            <a:ext cx="8229600" cy="591344"/>
          </a:xfrm>
        </p:spPr>
        <p:txBody>
          <a:bodyPr>
            <a:normAutofit/>
          </a:bodyPr>
          <a:lstStyle/>
          <a:p>
            <a:r>
              <a:rPr lang="it-IT" sz="2400" dirty="0" smtClean="0">
                <a:solidFill>
                  <a:srgbClr val="FFFF00"/>
                </a:solidFill>
                <a:effectLst/>
              </a:rPr>
              <a:t>REGOLAZIONE DELLA FAME E DEL CONSUMO ENERGETICO</a:t>
            </a:r>
            <a:endParaRPr lang="it-IT" sz="2400" dirty="0">
              <a:solidFill>
                <a:srgbClr val="FFFF00"/>
              </a:solidFill>
              <a:effectLst/>
            </a:endParaRPr>
          </a:p>
        </p:txBody>
      </p:sp>
      <p:pic>
        <p:nvPicPr>
          <p:cNvPr id="4" name="Picture 2"/>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0" y="2636912"/>
            <a:ext cx="9189304"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49984" y="908720"/>
            <a:ext cx="9023881" cy="1477328"/>
          </a:xfrm>
          <a:prstGeom prst="rect">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it-IT" dirty="0" smtClean="0"/>
              <a:t>Le cellule adipose rappresentano la fonte primaria della secrezione di </a:t>
            </a:r>
            <a:r>
              <a:rPr lang="it-IT" dirty="0" err="1" smtClean="0"/>
              <a:t>leptina</a:t>
            </a:r>
            <a:r>
              <a:rPr lang="it-IT" dirty="0" smtClean="0"/>
              <a:t>.</a:t>
            </a:r>
          </a:p>
          <a:p>
            <a:r>
              <a:rPr lang="it-IT" dirty="0" smtClean="0"/>
              <a:t>La </a:t>
            </a:r>
            <a:r>
              <a:rPr lang="it-IT" dirty="0" err="1" smtClean="0"/>
              <a:t>leptina</a:t>
            </a:r>
            <a:r>
              <a:rPr lang="it-IT" dirty="0" smtClean="0"/>
              <a:t> rappresenta un segnale di alimentazione ricca e completa, essa orienta l’organismo</a:t>
            </a:r>
          </a:p>
          <a:p>
            <a:r>
              <a:rPr lang="it-IT" dirty="0"/>
              <a:t>v</a:t>
            </a:r>
            <a:r>
              <a:rPr lang="it-IT" dirty="0" smtClean="0"/>
              <a:t>erso l’attività ed il consumo.</a:t>
            </a:r>
          </a:p>
          <a:p>
            <a:r>
              <a:rPr lang="it-IT" dirty="0" smtClean="0"/>
              <a:t>In situazioni di digiuno , i livelli di </a:t>
            </a:r>
            <a:r>
              <a:rPr lang="it-IT" dirty="0" err="1" smtClean="0"/>
              <a:t>leptina</a:t>
            </a:r>
            <a:r>
              <a:rPr lang="it-IT" dirty="0" smtClean="0"/>
              <a:t> diminuiscono, con un aumento dell’appetito e</a:t>
            </a:r>
          </a:p>
          <a:p>
            <a:r>
              <a:rPr lang="it-IT" dirty="0" smtClean="0"/>
              <a:t>riduzione della spesa energetica.</a:t>
            </a:r>
            <a:endParaRPr lang="it-IT" dirty="0"/>
          </a:p>
        </p:txBody>
      </p:sp>
    </p:spTree>
    <p:custDataLst>
      <p:tags r:id="rId1"/>
    </p:custDataLst>
    <p:extLst>
      <p:ext uri="{BB962C8B-B14F-4D97-AF65-F5344CB8AC3E}">
        <p14:creationId xmlns:p14="http://schemas.microsoft.com/office/powerpoint/2010/main" val="5065567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a:off x="251520" y="260648"/>
            <a:ext cx="8640960"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18915242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nature.com/nature/journal/v404/n6778/images/404661ag.2.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8554930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custDataLst>
              <p:tags r:id="rId2"/>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40109136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descr="C:\Users\HP\Downloads\240px-Metropolitana_di_Potenza.png"/>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2449409" y="1412776"/>
            <a:ext cx="4498877" cy="4464496"/>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custDataLst>
              <p:tags r:id="rId3"/>
            </p:custDataLst>
          </p:nvPr>
        </p:nvSpPr>
        <p:spPr>
          <a:xfrm>
            <a:off x="755576" y="548680"/>
            <a:ext cx="7305259" cy="461441"/>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1213" tIns="45609" rIns="91213" bIns="45609" rtlCol="0">
            <a:spAutoFit/>
          </a:bodyPr>
          <a:lstStyle/>
          <a:p>
            <a:pPr algn="ctr"/>
            <a:r>
              <a:rPr lang="it-IT" sz="2400" dirty="0">
                <a:solidFill>
                  <a:srgbClr val="FFFF00"/>
                </a:solidFill>
              </a:rPr>
              <a:t>MAPPA METROPOLITANA DI SUPERFICIE DI POTENZA</a:t>
            </a:r>
          </a:p>
        </p:txBody>
      </p:sp>
      <p:pic>
        <p:nvPicPr>
          <p:cNvPr id="27652" name="Picture 4"/>
          <p:cNvPicPr>
            <a:picLocks noChangeAspect="1" noChangeArrowheads="1"/>
          </p:cNvPicPr>
          <p:nvPr>
            <p:custDataLst>
              <p:tags r:id="rId4"/>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2564905"/>
            <a:ext cx="2664296"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1472957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3645" y="116632"/>
            <a:ext cx="9140355"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14435" y="2636911"/>
            <a:ext cx="3429000"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3440702" y="2650720"/>
            <a:ext cx="5700565"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asellaDiTesto 1"/>
          <p:cNvSpPr txBox="1"/>
          <p:nvPr>
            <p:custDataLst>
              <p:tags r:id="rId5"/>
            </p:custDataLst>
          </p:nvPr>
        </p:nvSpPr>
        <p:spPr>
          <a:xfrm>
            <a:off x="3440702" y="4908141"/>
            <a:ext cx="5595794" cy="1200329"/>
          </a:xfrm>
          <a:prstGeom prst="rect">
            <a:avLst/>
          </a:prstGeom>
          <a:noFill/>
        </p:spPr>
        <p:txBody>
          <a:bodyPr wrap="square" rtlCol="0">
            <a:spAutoFit/>
          </a:bodyPr>
          <a:lstStyle/>
          <a:p>
            <a:r>
              <a:rPr lang="it-IT" dirty="0" smtClean="0"/>
              <a:t>The </a:t>
            </a:r>
            <a:r>
              <a:rPr lang="it-IT" dirty="0" err="1" smtClean="0"/>
              <a:t>signaling</a:t>
            </a:r>
            <a:r>
              <a:rPr lang="it-IT" dirty="0" smtClean="0"/>
              <a:t> </a:t>
            </a:r>
            <a:r>
              <a:rPr lang="it-IT" dirty="0" err="1" smtClean="0"/>
              <a:t>pathways</a:t>
            </a:r>
            <a:r>
              <a:rPr lang="it-IT" dirty="0" smtClean="0"/>
              <a:t> </a:t>
            </a:r>
            <a:r>
              <a:rPr lang="it-IT" dirty="0" err="1" smtClean="0"/>
              <a:t>activated</a:t>
            </a:r>
            <a:r>
              <a:rPr lang="it-IT" dirty="0" smtClean="0"/>
              <a:t> by </a:t>
            </a:r>
            <a:r>
              <a:rPr lang="it-IT" dirty="0" err="1" smtClean="0"/>
              <a:t>leptin</a:t>
            </a:r>
            <a:r>
              <a:rPr lang="it-IT" dirty="0" smtClean="0"/>
              <a:t> in </a:t>
            </a:r>
            <a:r>
              <a:rPr lang="it-IT" dirty="0" err="1" smtClean="0"/>
              <a:t>hypothalamus</a:t>
            </a:r>
            <a:r>
              <a:rPr lang="it-IT" dirty="0" smtClean="0"/>
              <a:t> are </a:t>
            </a:r>
            <a:r>
              <a:rPr lang="it-IT" dirty="0" err="1" smtClean="0"/>
              <a:t>also</a:t>
            </a:r>
            <a:r>
              <a:rPr lang="it-IT" dirty="0" smtClean="0"/>
              <a:t> </a:t>
            </a:r>
            <a:r>
              <a:rPr lang="it-IT" dirty="0" err="1" smtClean="0"/>
              <a:t>activated</a:t>
            </a:r>
            <a:r>
              <a:rPr lang="it-IT" dirty="0" smtClean="0"/>
              <a:t> by endurance </a:t>
            </a:r>
            <a:r>
              <a:rPr lang="it-IT" dirty="0" err="1" smtClean="0"/>
              <a:t>exercise</a:t>
            </a:r>
            <a:r>
              <a:rPr lang="it-IT" dirty="0" smtClean="0"/>
              <a:t> </a:t>
            </a:r>
          </a:p>
          <a:p>
            <a:r>
              <a:rPr lang="it-IT" dirty="0" err="1"/>
              <a:t>d</a:t>
            </a:r>
            <a:r>
              <a:rPr lang="it-IT" dirty="0" err="1" smtClean="0"/>
              <a:t>espite</a:t>
            </a:r>
            <a:r>
              <a:rPr lang="it-IT" dirty="0" smtClean="0"/>
              <a:t> a </a:t>
            </a:r>
            <a:r>
              <a:rPr lang="it-IT" dirty="0" err="1" smtClean="0"/>
              <a:t>reduction</a:t>
            </a:r>
            <a:r>
              <a:rPr lang="it-IT" dirty="0" smtClean="0"/>
              <a:t> of </a:t>
            </a:r>
            <a:r>
              <a:rPr lang="it-IT" dirty="0" err="1" smtClean="0"/>
              <a:t>leptin</a:t>
            </a:r>
            <a:r>
              <a:rPr lang="it-IT" dirty="0" smtClean="0"/>
              <a:t> </a:t>
            </a:r>
            <a:r>
              <a:rPr lang="it-IT" dirty="0" err="1" smtClean="0"/>
              <a:t>serum</a:t>
            </a:r>
            <a:r>
              <a:rPr lang="it-IT" dirty="0" smtClean="0"/>
              <a:t> </a:t>
            </a:r>
            <a:r>
              <a:rPr lang="it-IT" dirty="0" err="1" smtClean="0"/>
              <a:t>concentration</a:t>
            </a:r>
            <a:r>
              <a:rPr lang="it-IT" dirty="0" smtClean="0"/>
              <a:t> </a:t>
            </a:r>
            <a:r>
              <a:rPr lang="it-IT" dirty="0" err="1" smtClean="0"/>
              <a:t>after</a:t>
            </a:r>
            <a:r>
              <a:rPr lang="it-IT" dirty="0" smtClean="0"/>
              <a:t> the endurance </a:t>
            </a:r>
            <a:r>
              <a:rPr lang="it-IT" dirty="0" err="1" smtClean="0"/>
              <a:t>exercise</a:t>
            </a:r>
            <a:r>
              <a:rPr lang="it-IT" dirty="0" smtClean="0"/>
              <a:t>.</a:t>
            </a:r>
          </a:p>
        </p:txBody>
      </p:sp>
    </p:spTree>
    <p:custDataLst>
      <p:tags r:id="rId1"/>
    </p:custDataLst>
    <p:extLst>
      <p:ext uri="{BB962C8B-B14F-4D97-AF65-F5344CB8AC3E}">
        <p14:creationId xmlns:p14="http://schemas.microsoft.com/office/powerpoint/2010/main" val="30127620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uh.edu/engines/AncelKey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3563888" cy="4077072"/>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p:cNvSpPr txBox="1"/>
          <p:nvPr/>
        </p:nvSpPr>
        <p:spPr>
          <a:xfrm>
            <a:off x="827584" y="4252446"/>
            <a:ext cx="2324162" cy="369332"/>
          </a:xfrm>
          <a:prstGeom prst="rect">
            <a:avLst/>
          </a:prstGeom>
          <a:noFill/>
        </p:spPr>
        <p:txBody>
          <a:bodyPr wrap="none" rtlCol="0">
            <a:spAutoFit/>
          </a:bodyPr>
          <a:lstStyle/>
          <a:p>
            <a:r>
              <a:rPr lang="it-IT" dirty="0" err="1" smtClean="0"/>
              <a:t>Ancel</a:t>
            </a:r>
            <a:r>
              <a:rPr lang="it-IT" dirty="0" smtClean="0"/>
              <a:t> Keys  1904-2004</a:t>
            </a:r>
            <a:endParaRPr lang="it-IT" dirty="0"/>
          </a:p>
        </p:txBody>
      </p:sp>
      <p:sp>
        <p:nvSpPr>
          <p:cNvPr id="5" name="CasellaDiTesto 4"/>
          <p:cNvSpPr txBox="1"/>
          <p:nvPr/>
        </p:nvSpPr>
        <p:spPr>
          <a:xfrm>
            <a:off x="395536" y="5085184"/>
            <a:ext cx="8352928" cy="923330"/>
          </a:xfrm>
          <a:prstGeom prst="rect">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it-IT" dirty="0" smtClean="0"/>
              <a:t>Seven </a:t>
            </a:r>
            <a:r>
              <a:rPr lang="it-IT" dirty="0" err="1" smtClean="0"/>
              <a:t>countries</a:t>
            </a:r>
            <a:r>
              <a:rPr lang="it-IT" dirty="0" smtClean="0"/>
              <a:t>: a multivariate </a:t>
            </a:r>
            <a:r>
              <a:rPr lang="it-IT" dirty="0" err="1" smtClean="0"/>
              <a:t>analysis</a:t>
            </a:r>
            <a:r>
              <a:rPr lang="it-IT" dirty="0" smtClean="0"/>
              <a:t> of </a:t>
            </a:r>
            <a:r>
              <a:rPr lang="it-IT" dirty="0" err="1" smtClean="0"/>
              <a:t>death</a:t>
            </a:r>
            <a:r>
              <a:rPr lang="it-IT" dirty="0" smtClean="0"/>
              <a:t> and </a:t>
            </a:r>
            <a:r>
              <a:rPr lang="it-IT" dirty="0" err="1" smtClean="0"/>
              <a:t>coronary</a:t>
            </a:r>
            <a:r>
              <a:rPr lang="it-IT" dirty="0" smtClean="0"/>
              <a:t> </a:t>
            </a:r>
            <a:r>
              <a:rPr lang="it-IT" dirty="0" err="1" smtClean="0"/>
              <a:t>heart</a:t>
            </a:r>
            <a:r>
              <a:rPr lang="it-IT" dirty="0" smtClean="0"/>
              <a:t> </a:t>
            </a:r>
            <a:r>
              <a:rPr lang="it-IT" dirty="0" err="1" smtClean="0"/>
              <a:t>disease</a:t>
            </a:r>
            <a:r>
              <a:rPr lang="it-IT" dirty="0" smtClean="0"/>
              <a:t>.</a:t>
            </a:r>
          </a:p>
          <a:p>
            <a:endParaRPr lang="it-IT" dirty="0" smtClean="0"/>
          </a:p>
          <a:p>
            <a:r>
              <a:rPr lang="it-IT" dirty="0" smtClean="0"/>
              <a:t>Cambridge, MA:- Harvard </a:t>
            </a:r>
            <a:r>
              <a:rPr lang="it-IT" dirty="0" err="1" smtClean="0"/>
              <a:t>University</a:t>
            </a:r>
            <a:r>
              <a:rPr lang="it-IT" dirty="0" smtClean="0"/>
              <a:t> press, 1980.</a:t>
            </a:r>
            <a:endParaRPr lang="it-IT" dirty="0"/>
          </a:p>
        </p:txBody>
      </p:sp>
      <p:pic>
        <p:nvPicPr>
          <p:cNvPr id="2052" name="Picture 4" descr="http://www.giornaledelcilento.it/upload/golfo_di_policastro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85274"/>
            <a:ext cx="4824536" cy="3991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6314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52"/>
                                        </p:tgtEl>
                                        <p:attrNameLst>
                                          <p:attrName>style.visibility</p:attrName>
                                        </p:attrNameLst>
                                      </p:cBhvr>
                                      <p:to>
                                        <p:strVal val="visible"/>
                                      </p:to>
                                    </p:set>
                                    <p:animEffect transition="in" filter="fade">
                                      <p:cBhvr>
                                        <p:cTn id="22"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custDataLst>
              <p:tags r:id="rId2"/>
            </p:custDataLst>
          </p:nvPr>
        </p:nvSpPr>
        <p:spPr>
          <a:xfrm>
            <a:off x="2009" y="7963"/>
            <a:ext cx="1808124" cy="369332"/>
          </a:xfrm>
          <a:prstGeom prst="rect">
            <a:avLst/>
          </a:prstGeom>
          <a:noFill/>
        </p:spPr>
        <p:txBody>
          <a:bodyPr wrap="none" rtlCol="0">
            <a:spAutoFit/>
          </a:bodyPr>
          <a:lstStyle/>
          <a:p>
            <a:r>
              <a:rPr lang="it-IT" b="1" dirty="0" smtClean="0">
                <a:solidFill>
                  <a:srgbClr val="FF0000"/>
                </a:solidFill>
              </a:rPr>
              <a:t>Collina materana</a:t>
            </a:r>
            <a:endParaRPr lang="it-IT" b="1" dirty="0">
              <a:solidFill>
                <a:srgbClr val="FF0000"/>
              </a:solidFill>
            </a:endParaRPr>
          </a:p>
        </p:txBody>
      </p:sp>
      <p:pic>
        <p:nvPicPr>
          <p:cNvPr id="5" name="Picture 2" descr="C:\Documents and Settings\pafvito\Desktop\Laboratorio\Slides\I-Palmenti-di-Pietragalla.jp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0" y="-75982"/>
            <a:ext cx="9144000" cy="6933982"/>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p:cNvSpPr txBox="1"/>
          <p:nvPr>
            <p:custDataLst>
              <p:tags r:id="rId4"/>
            </p:custDataLst>
          </p:nvPr>
        </p:nvSpPr>
        <p:spPr>
          <a:xfrm>
            <a:off x="7028869" y="-58277"/>
            <a:ext cx="2164439" cy="369332"/>
          </a:xfrm>
          <a:prstGeom prst="rect">
            <a:avLst/>
          </a:prstGeom>
          <a:noFill/>
        </p:spPr>
        <p:txBody>
          <a:bodyPr wrap="none" rtlCol="0">
            <a:spAutoFit/>
          </a:bodyPr>
          <a:lstStyle/>
          <a:p>
            <a:r>
              <a:rPr lang="it-IT" b="1" dirty="0" smtClean="0">
                <a:solidFill>
                  <a:srgbClr val="002060"/>
                </a:solidFill>
              </a:rPr>
              <a:t>Pietragalla: palmenti</a:t>
            </a:r>
            <a:endParaRPr lang="it-IT" b="1" dirty="0">
              <a:solidFill>
                <a:srgbClr val="002060"/>
              </a:solidFill>
            </a:endParaRPr>
          </a:p>
        </p:txBody>
      </p:sp>
    </p:spTree>
    <p:custDataLst>
      <p:tags r:id="rId1"/>
    </p:custDataLst>
    <p:extLst>
      <p:ext uri="{BB962C8B-B14F-4D97-AF65-F5344CB8AC3E}">
        <p14:creationId xmlns:p14="http://schemas.microsoft.com/office/powerpoint/2010/main" val="25574919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395536" y="260648"/>
            <a:ext cx="8229600" cy="735360"/>
          </a:xfr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it-IT" sz="3600" dirty="0" smtClean="0">
                <a:solidFill>
                  <a:srgbClr val="FFFF00"/>
                </a:solidFill>
              </a:rPr>
              <a:t>CONSUMO CALORICO GIORNALIERO</a:t>
            </a:r>
            <a:endParaRPr lang="it-IT" sz="3600" dirty="0">
              <a:solidFill>
                <a:srgbClr val="FFFF00"/>
              </a:solidFill>
            </a:endParaRPr>
          </a:p>
        </p:txBody>
      </p:sp>
      <p:sp>
        <p:nvSpPr>
          <p:cNvPr id="3" name="Segnaposto contenuto 2"/>
          <p:cNvSpPr>
            <a:spLocks noGrp="1"/>
          </p:cNvSpPr>
          <p:nvPr>
            <p:ph idx="1"/>
            <p:custDataLst>
              <p:tags r:id="rId3"/>
            </p:custDataLst>
          </p:nvPr>
        </p:nvSpPr>
        <p:spPr>
          <a:xfrm>
            <a:off x="457200" y="1340768"/>
            <a:ext cx="8229600" cy="4953669"/>
          </a:xfrm>
        </p:spPr>
        <p:txBody>
          <a:bodyPr/>
          <a:lstStyle/>
          <a:p>
            <a:pPr marL="0" indent="0">
              <a:buClr>
                <a:srgbClr val="FFFF00"/>
              </a:buClr>
              <a:buNone/>
            </a:pPr>
            <a:r>
              <a:rPr lang="it-IT" dirty="0" smtClean="0"/>
              <a:t>Es. uomo 60 kg e alto 170 cm</a:t>
            </a:r>
          </a:p>
          <a:p>
            <a:pPr marL="0" indent="0">
              <a:buClr>
                <a:srgbClr val="FFFF00"/>
              </a:buClr>
              <a:buNone/>
            </a:pPr>
            <a:endParaRPr lang="it-IT" dirty="0" smtClean="0"/>
          </a:p>
          <a:p>
            <a:pPr>
              <a:buClr>
                <a:srgbClr val="FFFF00"/>
              </a:buClr>
            </a:pPr>
            <a:r>
              <a:rPr lang="it-IT" dirty="0" smtClean="0"/>
              <a:t>Metabolismo basale: 1450 – 1500 kcal</a:t>
            </a:r>
          </a:p>
          <a:p>
            <a:pPr marL="0" indent="0">
              <a:buClr>
                <a:srgbClr val="FFFF00"/>
              </a:buClr>
              <a:buNone/>
            </a:pPr>
            <a:endParaRPr lang="it-IT" dirty="0" smtClean="0"/>
          </a:p>
          <a:p>
            <a:pPr>
              <a:buClr>
                <a:srgbClr val="FFFF00"/>
              </a:buClr>
            </a:pPr>
            <a:r>
              <a:rPr lang="it-IT" dirty="0" smtClean="0"/>
              <a:t>Consumo calorico attività abitudinarie: 350 kcal</a:t>
            </a:r>
          </a:p>
          <a:p>
            <a:pPr marL="0" indent="0">
              <a:buClr>
                <a:srgbClr val="FFFF00"/>
              </a:buClr>
              <a:buNone/>
            </a:pPr>
            <a:endParaRPr lang="it-IT" dirty="0" smtClean="0"/>
          </a:p>
          <a:p>
            <a:pPr>
              <a:buClr>
                <a:srgbClr val="FFFF00"/>
              </a:buClr>
            </a:pPr>
            <a:r>
              <a:rPr lang="it-IT" dirty="0" smtClean="0"/>
              <a:t>Allenamento pari a 900 kcal</a:t>
            </a:r>
          </a:p>
          <a:p>
            <a:pPr>
              <a:buClr>
                <a:srgbClr val="FFFF00"/>
              </a:buClr>
            </a:pPr>
            <a:endParaRPr lang="it-IT" dirty="0"/>
          </a:p>
          <a:p>
            <a:pPr>
              <a:buClr>
                <a:srgbClr val="FFFF00"/>
              </a:buClr>
            </a:pPr>
            <a:r>
              <a:rPr lang="it-IT" dirty="0" smtClean="0"/>
              <a:t>Totale 2750 kcal</a:t>
            </a:r>
            <a:endParaRPr lang="it-IT" dirty="0"/>
          </a:p>
        </p:txBody>
      </p:sp>
    </p:spTree>
    <p:custDataLst>
      <p:tags r:id="rId1"/>
    </p:custDataLst>
    <p:extLst>
      <p:ext uri="{BB962C8B-B14F-4D97-AF65-F5344CB8AC3E}">
        <p14:creationId xmlns:p14="http://schemas.microsoft.com/office/powerpoint/2010/main" val="28052412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395536" y="332656"/>
            <a:ext cx="8229600" cy="1163960"/>
          </a:xfrm>
          <a:solidFill>
            <a:srgbClr val="C00000"/>
          </a:solidFill>
          <a:ln>
            <a:noFill/>
          </a:ln>
          <a:effectLst>
            <a:outerShdw blurRad="152400" dist="317500" dir="5400000" sx="90000" sy="-19000" rotWithShape="0">
              <a:prstClr val="black">
                <a:alpha val="15000"/>
              </a:prstClr>
            </a:outerShdw>
          </a:effectLst>
          <a:scene3d>
            <a:camera prst="orthographicFront">
              <a:rot lat="0" lon="0" rev="0"/>
            </a:camera>
            <a:lightRig rig="balanced" dir="t">
              <a:rot lat="0" lon="0" rev="8700000"/>
            </a:lightRig>
          </a:scene3d>
          <a:sp3d>
            <a:bevelT w="190500" h="38100"/>
          </a:sp3d>
        </p:spPr>
        <p:txBody>
          <a:bodyPr>
            <a:normAutofit/>
          </a:bodyPr>
          <a:lstStyle/>
          <a:p>
            <a:r>
              <a:rPr lang="it-IT" sz="3200" dirty="0" smtClean="0">
                <a:solidFill>
                  <a:srgbClr val="FFFF00"/>
                </a:solidFill>
              </a:rPr>
              <a:t>Di quante calorie si ha bisogno nel corso di una maratona ?</a:t>
            </a:r>
            <a:endParaRPr lang="it-IT" sz="3200" dirty="0">
              <a:solidFill>
                <a:srgbClr val="FFFF00"/>
              </a:solidFill>
            </a:endParaRPr>
          </a:p>
        </p:txBody>
      </p:sp>
      <p:sp>
        <p:nvSpPr>
          <p:cNvPr id="3" name="Segnaposto contenuto 2"/>
          <p:cNvSpPr>
            <a:spLocks noGrp="1"/>
          </p:cNvSpPr>
          <p:nvPr>
            <p:ph idx="1"/>
            <p:custDataLst>
              <p:tags r:id="rId3"/>
            </p:custDataLst>
          </p:nvPr>
        </p:nvSpPr>
        <p:spPr>
          <a:xfrm>
            <a:off x="217477" y="1988840"/>
            <a:ext cx="8640960" cy="604663"/>
          </a:xfrm>
        </p:spPr>
        <p:txBody>
          <a:bodyPr/>
          <a:lstStyle/>
          <a:p>
            <a:r>
              <a:rPr lang="it-IT" dirty="0" smtClean="0">
                <a:solidFill>
                  <a:srgbClr val="FF0000"/>
                </a:solidFill>
              </a:rPr>
              <a:t>Consumo (kcal) = K* x peso atleta x (km percorsi)</a:t>
            </a:r>
            <a:endParaRPr lang="it-IT" dirty="0">
              <a:solidFill>
                <a:srgbClr val="FF0000"/>
              </a:solidFill>
            </a:endParaRPr>
          </a:p>
        </p:txBody>
      </p:sp>
      <p:sp>
        <p:nvSpPr>
          <p:cNvPr id="4" name="CasellaDiTesto 3"/>
          <p:cNvSpPr txBox="1"/>
          <p:nvPr>
            <p:custDataLst>
              <p:tags r:id="rId4"/>
            </p:custDataLst>
          </p:nvPr>
        </p:nvSpPr>
        <p:spPr>
          <a:xfrm>
            <a:off x="251520" y="2852935"/>
            <a:ext cx="8730275" cy="1323439"/>
          </a:xfrm>
          <a:prstGeom prst="rect">
            <a:avLst/>
          </a:prstGeom>
          <a:noFill/>
        </p:spPr>
        <p:txBody>
          <a:bodyPr wrap="none" rtlCol="0">
            <a:spAutoFit/>
          </a:bodyPr>
          <a:lstStyle/>
          <a:p>
            <a:r>
              <a:rPr lang="it-IT" sz="2000" dirty="0" smtClean="0">
                <a:solidFill>
                  <a:srgbClr val="FF0000"/>
                </a:solidFill>
              </a:rPr>
              <a:t>K * </a:t>
            </a:r>
            <a:r>
              <a:rPr lang="it-IT" sz="2000" dirty="0" smtClean="0"/>
              <a:t>= coefficiente di economicità della corsa</a:t>
            </a:r>
          </a:p>
          <a:p>
            <a:r>
              <a:rPr lang="it-IT" sz="2000" dirty="0">
                <a:solidFill>
                  <a:schemeClr val="bg1"/>
                </a:solidFill>
              </a:rPr>
              <a:t> </a:t>
            </a:r>
            <a:endParaRPr lang="it-IT" sz="2000" dirty="0" smtClean="0">
              <a:solidFill>
                <a:schemeClr val="bg1"/>
              </a:solidFill>
            </a:endParaRPr>
          </a:p>
          <a:p>
            <a:r>
              <a:rPr lang="it-IT" sz="2000" dirty="0" smtClean="0"/>
              <a:t>K varia in relazione allo stile di corsa, da 0.85 per atleti di alto livello fino a 1.1-1.15</a:t>
            </a:r>
          </a:p>
          <a:p>
            <a:r>
              <a:rPr lang="it-IT" sz="2000" dirty="0"/>
              <a:t>p</a:t>
            </a:r>
            <a:r>
              <a:rPr lang="it-IT" sz="2000" dirty="0" smtClean="0"/>
              <a:t>er principianti </a:t>
            </a:r>
            <a:r>
              <a:rPr lang="it-IT" sz="2000" dirty="0" smtClean="0">
                <a:solidFill>
                  <a:schemeClr val="bg1"/>
                </a:solidFill>
              </a:rPr>
              <a:t>.</a:t>
            </a:r>
            <a:endParaRPr lang="it-IT" sz="2000" dirty="0">
              <a:solidFill>
                <a:srgbClr val="FFFF00"/>
              </a:solidFill>
            </a:endParaRPr>
          </a:p>
        </p:txBody>
      </p:sp>
      <p:sp>
        <p:nvSpPr>
          <p:cNvPr id="5" name="CasellaDiTesto 4"/>
          <p:cNvSpPr txBox="1"/>
          <p:nvPr>
            <p:custDataLst>
              <p:tags r:id="rId5"/>
            </p:custDataLst>
          </p:nvPr>
        </p:nvSpPr>
        <p:spPr>
          <a:xfrm>
            <a:off x="395536" y="4945094"/>
            <a:ext cx="8065413" cy="1569660"/>
          </a:xfrm>
          <a:prstGeom prst="rect">
            <a:avLst/>
          </a:prstGeom>
          <a:noFill/>
        </p:spPr>
        <p:txBody>
          <a:bodyPr wrap="none" rtlCol="0">
            <a:spAutoFit/>
          </a:bodyPr>
          <a:lstStyle/>
          <a:p>
            <a:r>
              <a:rPr lang="it-IT" sz="3200" dirty="0" smtClean="0"/>
              <a:t>Pertanto nel nostro caso avremo che:</a:t>
            </a:r>
          </a:p>
          <a:p>
            <a:endParaRPr lang="it-IT" sz="3200" dirty="0" smtClean="0"/>
          </a:p>
          <a:p>
            <a:r>
              <a:rPr lang="it-IT" sz="3200" dirty="0" smtClean="0">
                <a:solidFill>
                  <a:srgbClr val="FFFF00"/>
                </a:solidFill>
              </a:rPr>
              <a:t>Consumo energetico = 0.9 x 70 x 42 = 2650 kcal</a:t>
            </a:r>
            <a:endParaRPr lang="it-IT" sz="3200" dirty="0">
              <a:solidFill>
                <a:srgbClr val="FFFF00"/>
              </a:solidFill>
            </a:endParaRPr>
          </a:p>
        </p:txBody>
      </p:sp>
    </p:spTree>
    <p:custDataLst>
      <p:tags r:id="rId1"/>
    </p:custDataLst>
    <p:extLst>
      <p:ext uri="{BB962C8B-B14F-4D97-AF65-F5344CB8AC3E}">
        <p14:creationId xmlns:p14="http://schemas.microsoft.com/office/powerpoint/2010/main" val="10033265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323528" y="548680"/>
            <a:ext cx="8229600" cy="432048"/>
          </a:xfrm>
          <a:solidFill>
            <a:srgbClr val="C00000"/>
          </a:solidFill>
          <a:ln>
            <a:noFill/>
          </a:ln>
          <a:effectLst>
            <a:outerShdw blurRad="152400" dist="317500" dir="5400000" sx="90000" sy="-19000" rotWithShape="0">
              <a:prstClr val="black">
                <a:alpha val="15000"/>
              </a:prst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it-IT" sz="2400" dirty="0" smtClean="0">
                <a:solidFill>
                  <a:srgbClr val="FFFF00"/>
                </a:solidFill>
                <a:effectLst/>
              </a:rPr>
              <a:t>SCORTA DI CARBURANTI ED ENERGIA NELL’ORGANISMO</a:t>
            </a:r>
            <a:endParaRPr lang="it-IT" sz="2400" dirty="0">
              <a:solidFill>
                <a:srgbClr val="FFFF00"/>
              </a:solidFill>
              <a:effectLst/>
            </a:endParaRPr>
          </a:p>
        </p:txBody>
      </p:sp>
      <p:sp>
        <p:nvSpPr>
          <p:cNvPr id="3" name="Segnaposto contenuto 2"/>
          <p:cNvSpPr>
            <a:spLocks noGrp="1"/>
          </p:cNvSpPr>
          <p:nvPr>
            <p:ph idx="1"/>
            <p:custDataLst>
              <p:tags r:id="rId3"/>
            </p:custDataLst>
          </p:nvPr>
        </p:nvSpPr>
        <p:spPr/>
        <p:txBody>
          <a:bodyPr>
            <a:normAutofit/>
          </a:bodyPr>
          <a:lstStyle/>
          <a:p>
            <a:pPr marL="0" indent="0">
              <a:buNone/>
            </a:pPr>
            <a:r>
              <a:rPr lang="it-IT" sz="2400" dirty="0" smtClean="0">
                <a:solidFill>
                  <a:srgbClr val="FFFF00"/>
                </a:solidFill>
              </a:rPr>
              <a:t>Esempio: atleta del peso di 70 kg</a:t>
            </a:r>
          </a:p>
          <a:p>
            <a:pPr marL="0" indent="0">
              <a:buNone/>
            </a:pPr>
            <a:endParaRPr lang="it-IT" sz="2400" dirty="0"/>
          </a:p>
          <a:p>
            <a:pPr marL="0" indent="0">
              <a:buNone/>
            </a:pPr>
            <a:r>
              <a:rPr lang="it-IT" sz="2400" dirty="0" smtClean="0"/>
              <a:t>100 gr zucchero nel fegato (glicogeno) = 400  kcal</a:t>
            </a:r>
          </a:p>
          <a:p>
            <a:pPr marL="0" indent="0">
              <a:buNone/>
            </a:pPr>
            <a:endParaRPr lang="it-IT" sz="2400" dirty="0" smtClean="0"/>
          </a:p>
          <a:p>
            <a:pPr marL="0" indent="0">
              <a:buNone/>
            </a:pPr>
            <a:r>
              <a:rPr lang="it-IT" sz="2400" dirty="0" smtClean="0"/>
              <a:t>400 gr zucchero nei muscoli (glicogeno)= 1600  kcal</a:t>
            </a:r>
          </a:p>
          <a:p>
            <a:pPr marL="0" indent="0">
              <a:buNone/>
            </a:pPr>
            <a:endParaRPr lang="it-IT" sz="2400" dirty="0"/>
          </a:p>
          <a:p>
            <a:pPr marL="0" indent="0">
              <a:buNone/>
            </a:pPr>
            <a:r>
              <a:rPr lang="it-IT" sz="2400" dirty="0" smtClean="0"/>
              <a:t>15 gr zucchero nei fluidi corporei= 60 kcal</a:t>
            </a:r>
          </a:p>
          <a:p>
            <a:pPr marL="0" indent="0">
              <a:buNone/>
            </a:pPr>
            <a:endParaRPr lang="it-IT" sz="2400" dirty="0" smtClean="0"/>
          </a:p>
          <a:p>
            <a:pPr marL="0" indent="0">
              <a:buNone/>
            </a:pPr>
            <a:r>
              <a:rPr lang="it-IT" sz="2400" dirty="0" smtClean="0"/>
              <a:t>8,4 kg di grassi (pari 12% massa grassa) = 75600  kcal</a:t>
            </a:r>
            <a:endParaRPr lang="it-IT" sz="2400" dirty="0"/>
          </a:p>
        </p:txBody>
      </p:sp>
    </p:spTree>
    <p:custDataLst>
      <p:tags r:id="rId1"/>
    </p:custDataLst>
    <p:extLst>
      <p:ext uri="{BB962C8B-B14F-4D97-AF65-F5344CB8AC3E}">
        <p14:creationId xmlns:p14="http://schemas.microsoft.com/office/powerpoint/2010/main" val="4792564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a:off x="1979712" y="476673"/>
            <a:ext cx="4968552" cy="4738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6864959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a:off x="2195736" y="332656"/>
            <a:ext cx="4608512"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8386632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custDataLst>
              <p:tags r:id="rId2"/>
            </p:custDataLst>
          </p:nvPr>
        </p:nvSpPr>
        <p:spPr>
          <a:xfrm>
            <a:off x="1691680" y="620688"/>
            <a:ext cx="5585183" cy="36933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pPr algn="ctr"/>
            <a:r>
              <a:rPr lang="it-IT" dirty="0" smtClean="0">
                <a:solidFill>
                  <a:srgbClr val="FFFF00"/>
                </a:solidFill>
              </a:rPr>
              <a:t>La quantità di glicogeno nei muscoli di un atleta dipende</a:t>
            </a:r>
            <a:r>
              <a:rPr lang="it-IT" dirty="0"/>
              <a:t>.</a:t>
            </a:r>
          </a:p>
        </p:txBody>
      </p:sp>
      <p:sp>
        <p:nvSpPr>
          <p:cNvPr id="5" name="CasellaDiTesto 4"/>
          <p:cNvSpPr txBox="1"/>
          <p:nvPr>
            <p:custDataLst>
              <p:tags r:id="rId3"/>
            </p:custDataLst>
          </p:nvPr>
        </p:nvSpPr>
        <p:spPr>
          <a:xfrm>
            <a:off x="251520" y="1628800"/>
            <a:ext cx="9016058" cy="1754326"/>
          </a:xfrm>
          <a:prstGeom prst="rect">
            <a:avLst/>
          </a:prstGeom>
          <a:noFill/>
        </p:spPr>
        <p:txBody>
          <a:bodyPr wrap="none" rtlCol="0">
            <a:spAutoFit/>
          </a:bodyPr>
          <a:lstStyle/>
          <a:p>
            <a:pPr marL="285750" indent="-285750">
              <a:buFont typeface="Arial" pitchFamily="34" charset="0"/>
              <a:buChar char="•"/>
            </a:pPr>
            <a:r>
              <a:rPr lang="it-IT" dirty="0" smtClean="0">
                <a:solidFill>
                  <a:srgbClr val="FFFF00"/>
                </a:solidFill>
              </a:rPr>
              <a:t>Dal livello di allenamento </a:t>
            </a:r>
            <a:r>
              <a:rPr lang="it-IT" dirty="0" smtClean="0"/>
              <a:t>la quantità di glicogeno è tanto più elevata quanto maggiore è la</a:t>
            </a:r>
          </a:p>
          <a:p>
            <a:r>
              <a:rPr lang="it-IT" dirty="0" smtClean="0"/>
              <a:t> preparazione del corridore.</a:t>
            </a:r>
          </a:p>
          <a:p>
            <a:endParaRPr lang="it-IT" dirty="0"/>
          </a:p>
          <a:p>
            <a:pPr marL="285750" indent="-285750">
              <a:buFont typeface="Arial" pitchFamily="34" charset="0"/>
              <a:buChar char="•"/>
            </a:pPr>
            <a:r>
              <a:rPr lang="it-IT" dirty="0" smtClean="0">
                <a:solidFill>
                  <a:srgbClr val="FFFF00"/>
                </a:solidFill>
              </a:rPr>
              <a:t>Dal lavoro compiuto </a:t>
            </a:r>
            <a:r>
              <a:rPr lang="it-IT" dirty="0" smtClean="0"/>
              <a:t>(medio, ripetute su lunghe distanze).</a:t>
            </a:r>
          </a:p>
          <a:p>
            <a:endParaRPr lang="it-IT" dirty="0"/>
          </a:p>
          <a:p>
            <a:pPr marL="285750" indent="-285750">
              <a:buFont typeface="Arial" pitchFamily="34" charset="0"/>
              <a:buChar char="•"/>
            </a:pPr>
            <a:r>
              <a:rPr lang="it-IT" dirty="0" smtClean="0">
                <a:solidFill>
                  <a:srgbClr val="FFFF00"/>
                </a:solidFill>
              </a:rPr>
              <a:t>Dall’alimentazione seguita</a:t>
            </a:r>
            <a:endParaRPr lang="it-IT" dirty="0">
              <a:solidFill>
                <a:srgbClr val="FFFF00"/>
              </a:solidFill>
            </a:endParaRPr>
          </a:p>
        </p:txBody>
      </p:sp>
      <p:sp>
        <p:nvSpPr>
          <p:cNvPr id="6" name="CasellaDiTesto 5"/>
          <p:cNvSpPr txBox="1"/>
          <p:nvPr>
            <p:custDataLst>
              <p:tags r:id="rId4"/>
            </p:custDataLst>
          </p:nvPr>
        </p:nvSpPr>
        <p:spPr>
          <a:xfrm>
            <a:off x="539552" y="4005064"/>
            <a:ext cx="8259441" cy="1754326"/>
          </a:xfrm>
          <a:prstGeom prst="rect">
            <a:avLst/>
          </a:prstGeom>
          <a:noFill/>
        </p:spPr>
        <p:txBody>
          <a:bodyPr wrap="none" rtlCol="0">
            <a:spAutoFit/>
          </a:bodyPr>
          <a:lstStyle/>
          <a:p>
            <a:endParaRPr lang="it-IT" dirty="0" smtClean="0"/>
          </a:p>
          <a:p>
            <a:endParaRPr lang="it-IT" dirty="0"/>
          </a:p>
          <a:p>
            <a:r>
              <a:rPr lang="it-IT" dirty="0" smtClean="0">
                <a:solidFill>
                  <a:srgbClr val="FFFF00"/>
                </a:solidFill>
              </a:rPr>
              <a:t>ATTENZIONE </a:t>
            </a:r>
            <a:r>
              <a:rPr lang="it-IT" dirty="0" smtClean="0"/>
              <a:t>se si comincia a correre con una ridotta quantità di glicogeno totale o/e</a:t>
            </a:r>
          </a:p>
          <a:p>
            <a:r>
              <a:rPr lang="it-IT" dirty="0"/>
              <a:t>s</a:t>
            </a:r>
            <a:r>
              <a:rPr lang="it-IT" dirty="0" smtClean="0"/>
              <a:t>e già in partenza si consuma una miscela fra carboidrati e grassi troppo sbilanciata </a:t>
            </a:r>
          </a:p>
          <a:p>
            <a:r>
              <a:rPr lang="it-IT" dirty="0"/>
              <a:t>v</a:t>
            </a:r>
            <a:r>
              <a:rPr lang="it-IT" dirty="0" smtClean="0"/>
              <a:t>erso i carboidrati , si va inevitabilmente incontro a una crisi, provocata proprio</a:t>
            </a:r>
          </a:p>
          <a:p>
            <a:r>
              <a:rPr lang="it-IT" dirty="0" smtClean="0"/>
              <a:t>dall’esaurimento del glicogeno.</a:t>
            </a:r>
            <a:endParaRPr lang="it-IT" dirty="0"/>
          </a:p>
        </p:txBody>
      </p:sp>
    </p:spTree>
    <p:custDataLst>
      <p:tags r:id="rId1"/>
    </p:custDataLst>
    <p:extLst>
      <p:ext uri="{BB962C8B-B14F-4D97-AF65-F5344CB8AC3E}">
        <p14:creationId xmlns:p14="http://schemas.microsoft.com/office/powerpoint/2010/main" val="406186616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custDataLst>
              <p:tags r:id="rId2"/>
            </p:custDataLst>
          </p:nvPr>
        </p:nvSpPr>
        <p:spPr>
          <a:xfrm>
            <a:off x="395535" y="5157192"/>
            <a:ext cx="8726235" cy="1477328"/>
          </a:xfrm>
          <a:prstGeom prst="rect">
            <a:avLst/>
          </a:prstGeom>
          <a:noFill/>
        </p:spPr>
        <p:txBody>
          <a:bodyPr wrap="none" rtlCol="0">
            <a:spAutoFit/>
          </a:bodyPr>
          <a:lstStyle/>
          <a:p>
            <a:r>
              <a:rPr lang="it-IT" dirty="0" smtClean="0"/>
              <a:t>L’influenza dei carboidrati  (CHO) assunti con l’alimentazione sulle scorte di glicogeno </a:t>
            </a:r>
          </a:p>
          <a:p>
            <a:r>
              <a:rPr lang="it-IT" dirty="0"/>
              <a:t>m</a:t>
            </a:r>
            <a:r>
              <a:rPr lang="it-IT" dirty="0" smtClean="0"/>
              <a:t>uscolare nel corso di diversi giorni consecutivi di allenamento. Si noti che nel caso di una </a:t>
            </a:r>
          </a:p>
          <a:p>
            <a:r>
              <a:rPr lang="it-IT" dirty="0"/>
              <a:t>d</a:t>
            </a:r>
            <a:r>
              <a:rPr lang="it-IT" dirty="0" smtClean="0"/>
              <a:t>ieta  a basso contenuto di CHO , il glicogeno muscolare declina progressivamente  </a:t>
            </a:r>
          </a:p>
          <a:p>
            <a:r>
              <a:rPr lang="it-IT" dirty="0"/>
              <a:t>n</a:t>
            </a:r>
            <a:r>
              <a:rPr lang="it-IT" dirty="0" smtClean="0"/>
              <a:t>ell’arco dei 3 giorni di studio, mentre una dieta ricca di CHO permette di ricostituire</a:t>
            </a:r>
          </a:p>
          <a:p>
            <a:r>
              <a:rPr lang="it-IT" dirty="0"/>
              <a:t>g</a:t>
            </a:r>
            <a:r>
              <a:rPr lang="it-IT" dirty="0" smtClean="0"/>
              <a:t>iornalmente le scorte di glicogeno riportandole a valori quasi normali. </a:t>
            </a:r>
            <a:endParaRPr lang="it-IT" dirty="0"/>
          </a:p>
        </p:txBody>
      </p:sp>
      <p:pic>
        <p:nvPicPr>
          <p:cNvPr id="3" name="Picture 2" descr="C:\Users\HP\Desktop\Relazione maratona\rel mar 1\1.1.jpg"/>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rot="16200000">
            <a:off x="2576749" y="-1531845"/>
            <a:ext cx="3960439" cy="9129602"/>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p:cNvSpPr txBox="1"/>
          <p:nvPr>
            <p:custDataLst>
              <p:tags r:id="rId4"/>
            </p:custDataLst>
          </p:nvPr>
        </p:nvSpPr>
        <p:spPr>
          <a:xfrm>
            <a:off x="755576" y="260648"/>
            <a:ext cx="7345216" cy="461665"/>
          </a:xfrm>
          <a:prstGeom prst="rect">
            <a:avLst/>
          </a:prstGeom>
          <a:noFill/>
        </p:spPr>
        <p:txBody>
          <a:bodyPr wrap="none" rtlCol="0">
            <a:spAutoFit/>
          </a:bodyPr>
          <a:lstStyle/>
          <a:p>
            <a:r>
              <a:rPr lang="it-IT" sz="2400" dirty="0" smtClean="0">
                <a:solidFill>
                  <a:srgbClr val="FFFF00"/>
                </a:solidFill>
              </a:rPr>
              <a:t>CONSUMO DI CARBOIDRATI E SCORTE DI GLICOGENO</a:t>
            </a:r>
            <a:endParaRPr lang="it-IT" sz="2400" dirty="0">
              <a:solidFill>
                <a:srgbClr val="FFFF00"/>
              </a:solidFill>
            </a:endParaRPr>
          </a:p>
        </p:txBody>
      </p:sp>
    </p:spTree>
    <p:custDataLst>
      <p:tags r:id="rId1"/>
    </p:custDataLst>
    <p:extLst>
      <p:ext uri="{BB962C8B-B14F-4D97-AF65-F5344CB8AC3E}">
        <p14:creationId xmlns:p14="http://schemas.microsoft.com/office/powerpoint/2010/main" val="39967498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HP\Desktop\Relazione maratona\rel mar 1\8.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rot="5400000">
            <a:off x="2191678" y="-2191681"/>
            <a:ext cx="4653137" cy="9036499"/>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custDataLst>
              <p:tags r:id="rId3"/>
            </p:custDataLst>
          </p:nvPr>
        </p:nvSpPr>
        <p:spPr>
          <a:xfrm>
            <a:off x="0" y="4797152"/>
            <a:ext cx="8676456" cy="2062103"/>
          </a:xfrm>
          <a:prstGeom prst="rect">
            <a:avLst/>
          </a:prstGeom>
          <a:noFill/>
        </p:spPr>
        <p:txBody>
          <a:bodyPr wrap="square" rtlCol="0">
            <a:spAutoFit/>
          </a:bodyPr>
          <a:lstStyle/>
          <a:p>
            <a:r>
              <a:rPr lang="it-IT" sz="1600" dirty="0" smtClean="0"/>
              <a:t>Uno degli adattamenti in risposta all’allenamento di resistenza è l’aumento della capacità</a:t>
            </a:r>
          </a:p>
          <a:p>
            <a:r>
              <a:rPr lang="it-IT" sz="1600" dirty="0"/>
              <a:t>d</a:t>
            </a:r>
            <a:r>
              <a:rPr lang="it-IT" sz="1600" dirty="0" smtClean="0"/>
              <a:t>i utilizzare i grassi come fonte energetica.</a:t>
            </a:r>
          </a:p>
          <a:p>
            <a:r>
              <a:rPr lang="it-IT" sz="1600" dirty="0"/>
              <a:t> </a:t>
            </a:r>
            <a:r>
              <a:rPr lang="it-IT" sz="1600" dirty="0" smtClean="0"/>
              <a:t>Purtroppo non è sufficiente ingerire grassi per stimolarne il loro consumo da parte dei muscoli. Al contrario mangiando cibi grassi si tende solo ad aumentare il livello plasmatico di trigliceridi e non degli acidi grassi.</a:t>
            </a:r>
          </a:p>
          <a:p>
            <a:r>
              <a:rPr lang="it-IT" sz="1600" dirty="0" smtClean="0"/>
              <a:t>La maggiore capacità del muscolo allenato di utilizzare i grassi è dovuta a :un aumento delle scorte di</a:t>
            </a:r>
          </a:p>
          <a:p>
            <a:r>
              <a:rPr lang="it-IT" sz="1600" dirty="0"/>
              <a:t>g</a:t>
            </a:r>
            <a:r>
              <a:rPr lang="it-IT" sz="1600" dirty="0" smtClean="0"/>
              <a:t>rassi nella fibra muscolare ; una migliore mobilizzazione degli acidi grassi ed una migliore ossidazione degli stessi.</a:t>
            </a:r>
            <a:endParaRPr lang="it-IT" sz="1600" dirty="0"/>
          </a:p>
        </p:txBody>
      </p:sp>
    </p:spTree>
    <p:custDataLst>
      <p:tags r:id="rId1"/>
    </p:custDataLst>
    <p:extLst>
      <p:ext uri="{BB962C8B-B14F-4D97-AF65-F5344CB8AC3E}">
        <p14:creationId xmlns:p14="http://schemas.microsoft.com/office/powerpoint/2010/main" val="16842398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323528" y="260648"/>
            <a:ext cx="8496944"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asellaDiTesto 1"/>
          <p:cNvSpPr txBox="1"/>
          <p:nvPr>
            <p:custDataLst>
              <p:tags r:id="rId3"/>
            </p:custDataLst>
          </p:nvPr>
        </p:nvSpPr>
        <p:spPr>
          <a:xfrm>
            <a:off x="131501" y="3861048"/>
            <a:ext cx="8855629" cy="2862322"/>
          </a:xfrm>
          <a:prstGeom prst="rect">
            <a:avLst/>
          </a:prstGeom>
          <a:noFill/>
        </p:spPr>
        <p:txBody>
          <a:bodyPr wrap="none" rtlCol="0">
            <a:spAutoFit/>
          </a:bodyPr>
          <a:lstStyle/>
          <a:p>
            <a:r>
              <a:rPr lang="it-IT" b="1" dirty="0" smtClean="0">
                <a:solidFill>
                  <a:srgbClr val="FFFF00"/>
                </a:solidFill>
              </a:rPr>
              <a:t>Esempio:</a:t>
            </a:r>
          </a:p>
          <a:p>
            <a:r>
              <a:rPr lang="it-IT" dirty="0" smtClean="0"/>
              <a:t>Supponiamo di muoverci un’ora  (600 kcal totali) a ritmo blando (50% di grassi e 50% di </a:t>
            </a:r>
          </a:p>
          <a:p>
            <a:r>
              <a:rPr lang="it-IT" dirty="0"/>
              <a:t>z</a:t>
            </a:r>
            <a:r>
              <a:rPr lang="it-IT" dirty="0" smtClean="0"/>
              <a:t>uccheri). Avremo consumato 300 kcal di grassi. L’attivazione metabolica terminerà nel giro</a:t>
            </a:r>
          </a:p>
          <a:p>
            <a:r>
              <a:rPr lang="it-IT" dirty="0"/>
              <a:t>d</a:t>
            </a:r>
            <a:r>
              <a:rPr lang="it-IT" dirty="0" smtClean="0"/>
              <a:t>i 2-3 ore.</a:t>
            </a:r>
          </a:p>
          <a:p>
            <a:endParaRPr lang="it-IT" dirty="0"/>
          </a:p>
          <a:p>
            <a:r>
              <a:rPr lang="it-IT" dirty="0" smtClean="0"/>
              <a:t>Valutiamo invece un’attività sempre della durata di un’ora ad alta intensità  (700 kcal quasi </a:t>
            </a:r>
          </a:p>
          <a:p>
            <a:r>
              <a:rPr lang="it-IT" dirty="0" smtClean="0"/>
              <a:t>tutte di zuccheri). La forte attivazione metabolica determinerà un aumento dello stesso di </a:t>
            </a:r>
          </a:p>
          <a:p>
            <a:r>
              <a:rPr lang="it-IT" dirty="0" smtClean="0"/>
              <a:t>circa 12-15 ore . Tante ore  di incremento medio del 30%, in ore in cui il consumo percentuale</a:t>
            </a:r>
          </a:p>
          <a:p>
            <a:r>
              <a:rPr lang="it-IT" dirty="0"/>
              <a:t>d</a:t>
            </a:r>
            <a:r>
              <a:rPr lang="it-IT" dirty="0" smtClean="0"/>
              <a:t>i grassi è elevato comportano un consumo aggiuntivo di grassi di gran lunga superiore</a:t>
            </a:r>
          </a:p>
          <a:p>
            <a:r>
              <a:rPr lang="it-IT" dirty="0"/>
              <a:t>a</a:t>
            </a:r>
            <a:r>
              <a:rPr lang="it-IT" dirty="0" smtClean="0"/>
              <a:t>lle 300 kcal calcolate nel caso precedente.</a:t>
            </a:r>
            <a:endParaRPr lang="it-IT" dirty="0"/>
          </a:p>
        </p:txBody>
      </p:sp>
    </p:spTree>
    <p:custDataLst>
      <p:tags r:id="rId1"/>
    </p:custDataLst>
    <p:extLst>
      <p:ext uri="{BB962C8B-B14F-4D97-AF65-F5344CB8AC3E}">
        <p14:creationId xmlns:p14="http://schemas.microsoft.com/office/powerpoint/2010/main" val="9913831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051720" y="119988"/>
            <a:ext cx="5275931" cy="369332"/>
          </a:xfrm>
          <a:prstGeom prst="rect">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rtlCol="0">
            <a:spAutoFit/>
          </a:bodyPr>
          <a:lstStyle/>
          <a:p>
            <a:r>
              <a:rPr lang="it-IT" dirty="0" smtClean="0"/>
              <a:t>I nuovi principi guida dell’alimentazione mediterranea</a:t>
            </a:r>
            <a:endParaRPr lang="it-IT" dirty="0"/>
          </a:p>
        </p:txBody>
      </p:sp>
      <p:graphicFrame>
        <p:nvGraphicFramePr>
          <p:cNvPr id="5" name="Tabella 4"/>
          <p:cNvGraphicFramePr>
            <a:graphicFrameLocks noGrp="1"/>
          </p:cNvGraphicFramePr>
          <p:nvPr>
            <p:extLst>
              <p:ext uri="{D42A27DB-BD31-4B8C-83A1-F6EECF244321}">
                <p14:modId xmlns:p14="http://schemas.microsoft.com/office/powerpoint/2010/main" val="1229808161"/>
              </p:ext>
            </p:extLst>
          </p:nvPr>
        </p:nvGraphicFramePr>
        <p:xfrm>
          <a:off x="179512" y="908720"/>
          <a:ext cx="8866656" cy="5801360"/>
        </p:xfrm>
        <a:graphic>
          <a:graphicData uri="http://schemas.openxmlformats.org/drawingml/2006/table">
            <a:tbl>
              <a:tblPr firstRow="1" bandRow="1">
                <a:tableStyleId>{5C22544A-7EE6-4342-B048-85BDC9FD1C3A}</a:tableStyleId>
              </a:tblPr>
              <a:tblGrid>
                <a:gridCol w="2955552"/>
                <a:gridCol w="2955552"/>
                <a:gridCol w="2955552"/>
              </a:tblGrid>
              <a:tr h="370840">
                <a:tc>
                  <a:txBody>
                    <a:bodyPr/>
                    <a:lstStyle/>
                    <a:p>
                      <a:endParaRPr lang="it-IT" dirty="0"/>
                    </a:p>
                  </a:txBody>
                  <a:tcPr/>
                </a:tc>
                <a:tc>
                  <a:txBody>
                    <a:bodyPr/>
                    <a:lstStyle/>
                    <a:p>
                      <a:pPr algn="ctr"/>
                      <a:r>
                        <a:rPr lang="it-IT" dirty="0" smtClean="0">
                          <a:solidFill>
                            <a:srgbClr val="002060"/>
                          </a:solidFill>
                        </a:rPr>
                        <a:t>ORA</a:t>
                      </a:r>
                      <a:endParaRPr lang="it-IT" dirty="0">
                        <a:solidFill>
                          <a:srgbClr val="002060"/>
                        </a:solidFill>
                      </a:endParaRPr>
                    </a:p>
                  </a:txBody>
                  <a:tcPr/>
                </a:tc>
                <a:tc>
                  <a:txBody>
                    <a:bodyPr/>
                    <a:lstStyle/>
                    <a:p>
                      <a:pPr algn="ctr"/>
                      <a:r>
                        <a:rPr lang="it-IT" dirty="0" smtClean="0">
                          <a:solidFill>
                            <a:srgbClr val="002060"/>
                          </a:solidFill>
                        </a:rPr>
                        <a:t>PRIMA</a:t>
                      </a:r>
                      <a:endParaRPr lang="it-IT" dirty="0">
                        <a:solidFill>
                          <a:srgbClr val="002060"/>
                        </a:solidFill>
                      </a:endParaRPr>
                    </a:p>
                  </a:txBody>
                  <a:tcPr/>
                </a:tc>
              </a:tr>
              <a:tr h="853296">
                <a:tc>
                  <a:txBody>
                    <a:bodyPr/>
                    <a:lstStyle/>
                    <a:p>
                      <a:r>
                        <a:rPr lang="it-IT" sz="2400" b="1" dirty="0" smtClean="0"/>
                        <a:t>PROTEINE</a:t>
                      </a:r>
                      <a:endParaRPr lang="it-IT" sz="2400" b="1" dirty="0"/>
                    </a:p>
                  </a:txBody>
                  <a:tcPr/>
                </a:tc>
                <a:tc>
                  <a:txBody>
                    <a:bodyPr/>
                    <a:lstStyle/>
                    <a:p>
                      <a:pPr algn="ctr"/>
                      <a:r>
                        <a:rPr lang="it-IT" b="1" dirty="0" smtClean="0"/>
                        <a:t>0,90 g</a:t>
                      </a:r>
                    </a:p>
                    <a:p>
                      <a:r>
                        <a:rPr lang="it-IT" sz="1400" dirty="0" smtClean="0"/>
                        <a:t>Per chilogrammo di </a:t>
                      </a:r>
                    </a:p>
                    <a:p>
                      <a:r>
                        <a:rPr lang="it-IT" sz="1400" dirty="0" smtClean="0"/>
                        <a:t>peso corporeo</a:t>
                      </a:r>
                      <a:endParaRPr lang="it-IT" sz="1400" dirty="0"/>
                    </a:p>
                  </a:txBody>
                  <a:tcPr/>
                </a:tc>
                <a:tc>
                  <a:txBody>
                    <a:bodyPr/>
                    <a:lstStyle/>
                    <a:p>
                      <a:pPr algn="ctr"/>
                      <a:r>
                        <a:rPr lang="it-IT" b="1" dirty="0" smtClean="0"/>
                        <a:t>0,95 g</a:t>
                      </a:r>
                    </a:p>
                    <a:p>
                      <a:r>
                        <a:rPr lang="it-IT" sz="1400" dirty="0" smtClean="0"/>
                        <a:t>Per chilogrammo di </a:t>
                      </a:r>
                    </a:p>
                    <a:p>
                      <a:r>
                        <a:rPr lang="it-IT" sz="1400" dirty="0" smtClean="0"/>
                        <a:t>peso corporeo</a:t>
                      </a:r>
                    </a:p>
                    <a:p>
                      <a:endParaRPr lang="it-IT" dirty="0"/>
                    </a:p>
                  </a:txBody>
                  <a:tcPr/>
                </a:tc>
              </a:tr>
              <a:tr h="370840">
                <a:tc>
                  <a:txBody>
                    <a:bodyPr/>
                    <a:lstStyle/>
                    <a:p>
                      <a:r>
                        <a:rPr lang="it-IT" sz="2400" b="1" dirty="0" smtClean="0"/>
                        <a:t>GRASSI</a:t>
                      </a:r>
                      <a:endParaRPr lang="it-IT" sz="2400" b="1" dirty="0"/>
                    </a:p>
                  </a:txBody>
                  <a:tcPr/>
                </a:tc>
                <a:tc>
                  <a:txBody>
                    <a:bodyPr/>
                    <a:lstStyle/>
                    <a:p>
                      <a:pPr algn="ctr"/>
                      <a:r>
                        <a:rPr lang="it-IT" b="1" dirty="0" smtClean="0"/>
                        <a:t>20-35%</a:t>
                      </a:r>
                    </a:p>
                    <a:p>
                      <a:r>
                        <a:rPr lang="it-IT" sz="1400" dirty="0" smtClean="0"/>
                        <a:t>Delle calorie totali</a:t>
                      </a:r>
                      <a:endParaRPr lang="it-IT" sz="1400" dirty="0"/>
                    </a:p>
                  </a:txBody>
                  <a:tcPr/>
                </a:tc>
                <a:tc>
                  <a:txBody>
                    <a:bodyPr/>
                    <a:lstStyle/>
                    <a:p>
                      <a:pPr algn="ctr"/>
                      <a:r>
                        <a:rPr lang="it-IT" b="1" dirty="0" smtClean="0"/>
                        <a:t>25%</a:t>
                      </a:r>
                    </a:p>
                    <a:p>
                      <a:r>
                        <a:rPr lang="it-IT" sz="1400" dirty="0" smtClean="0"/>
                        <a:t>Delle calorie totali</a:t>
                      </a:r>
                      <a:endParaRPr lang="it-IT" sz="1400" dirty="0"/>
                    </a:p>
                  </a:txBody>
                  <a:tcPr/>
                </a:tc>
              </a:tr>
              <a:tr h="370840">
                <a:tc>
                  <a:txBody>
                    <a:bodyPr/>
                    <a:lstStyle/>
                    <a:p>
                      <a:r>
                        <a:rPr lang="it-IT" b="1" dirty="0" smtClean="0">
                          <a:solidFill>
                            <a:srgbClr val="0070C0"/>
                          </a:solidFill>
                        </a:rPr>
                        <a:t>*Colesterolo</a:t>
                      </a:r>
                      <a:endParaRPr lang="it-IT" b="1" dirty="0">
                        <a:solidFill>
                          <a:srgbClr val="0070C0"/>
                        </a:solidFill>
                      </a:endParaRPr>
                    </a:p>
                  </a:txBody>
                  <a:tcPr/>
                </a:tc>
                <a:tc>
                  <a:txBody>
                    <a:bodyPr/>
                    <a:lstStyle/>
                    <a:p>
                      <a:r>
                        <a:rPr lang="it-IT" sz="1400" dirty="0" smtClean="0">
                          <a:solidFill>
                            <a:srgbClr val="0070C0"/>
                          </a:solidFill>
                        </a:rPr>
                        <a:t>Non viene indicato un valore di riferimento,</a:t>
                      </a:r>
                      <a:r>
                        <a:rPr lang="it-IT" sz="1400" baseline="0" dirty="0" smtClean="0">
                          <a:solidFill>
                            <a:srgbClr val="0070C0"/>
                          </a:solidFill>
                        </a:rPr>
                        <a:t> ma più attenzione ai grassi saturi</a:t>
                      </a:r>
                      <a:endParaRPr lang="it-IT" sz="1400" dirty="0">
                        <a:solidFill>
                          <a:srgbClr val="0070C0"/>
                        </a:solidFill>
                      </a:endParaRPr>
                    </a:p>
                  </a:txBody>
                  <a:tcPr/>
                </a:tc>
                <a:tc>
                  <a:txBody>
                    <a:bodyPr/>
                    <a:lstStyle/>
                    <a:p>
                      <a:r>
                        <a:rPr lang="it-IT" sz="1400" dirty="0" smtClean="0">
                          <a:solidFill>
                            <a:srgbClr val="0070C0"/>
                          </a:solidFill>
                        </a:rPr>
                        <a:t>Meno di 300 mg al giorno</a:t>
                      </a:r>
                      <a:endParaRPr lang="it-IT" sz="1400" dirty="0">
                        <a:solidFill>
                          <a:srgbClr val="0070C0"/>
                        </a:solidFill>
                      </a:endParaRPr>
                    </a:p>
                  </a:txBody>
                  <a:tcPr/>
                </a:tc>
              </a:tr>
              <a:tr h="370840">
                <a:tc>
                  <a:txBody>
                    <a:bodyPr/>
                    <a:lstStyle/>
                    <a:p>
                      <a:r>
                        <a:rPr lang="it-IT" sz="2400" b="1" dirty="0" smtClean="0"/>
                        <a:t>CARBOIDRATI</a:t>
                      </a:r>
                      <a:endParaRPr lang="it-IT" sz="2400" b="1" dirty="0"/>
                    </a:p>
                  </a:txBody>
                  <a:tcPr/>
                </a:tc>
                <a:tc>
                  <a:txBody>
                    <a:bodyPr/>
                    <a:lstStyle/>
                    <a:p>
                      <a:pPr algn="ctr"/>
                      <a:r>
                        <a:rPr lang="it-IT" b="1" dirty="0" smtClean="0"/>
                        <a:t>45-60%</a:t>
                      </a:r>
                      <a:endParaRPr lang="it-IT" b="1" dirty="0"/>
                    </a:p>
                  </a:txBody>
                  <a:tcPr/>
                </a:tc>
                <a:tc>
                  <a:txBody>
                    <a:bodyPr/>
                    <a:lstStyle/>
                    <a:p>
                      <a:pPr algn="ctr"/>
                      <a:r>
                        <a:rPr lang="it-IT" sz="1400" dirty="0" smtClean="0"/>
                        <a:t> </a:t>
                      </a:r>
                      <a:r>
                        <a:rPr lang="it-IT" b="1" dirty="0" smtClean="0"/>
                        <a:t>55%</a:t>
                      </a:r>
                    </a:p>
                    <a:p>
                      <a:r>
                        <a:rPr lang="it-IT" sz="1400" dirty="0" smtClean="0"/>
                        <a:t>Almeno delle calorie totali</a:t>
                      </a:r>
                      <a:endParaRPr lang="it-IT" sz="1400" dirty="0"/>
                    </a:p>
                  </a:txBody>
                  <a:tcPr/>
                </a:tc>
              </a:tr>
              <a:tr h="370840">
                <a:tc>
                  <a:txBody>
                    <a:bodyPr/>
                    <a:lstStyle/>
                    <a:p>
                      <a:r>
                        <a:rPr lang="it-IT" b="1" dirty="0" smtClean="0">
                          <a:solidFill>
                            <a:srgbClr val="0070C0"/>
                          </a:solidFill>
                        </a:rPr>
                        <a:t>*Zuccheri</a:t>
                      </a:r>
                    </a:p>
                    <a:p>
                      <a:r>
                        <a:rPr lang="it-IT" b="1" dirty="0" smtClean="0">
                          <a:solidFill>
                            <a:srgbClr val="0070C0"/>
                          </a:solidFill>
                        </a:rPr>
                        <a:t>*Fibra</a:t>
                      </a:r>
                      <a:endParaRPr lang="it-IT" b="1" dirty="0">
                        <a:solidFill>
                          <a:srgbClr val="0070C0"/>
                        </a:solidFill>
                      </a:endParaRPr>
                    </a:p>
                  </a:txBody>
                  <a:tcPr/>
                </a:tc>
                <a:tc>
                  <a:txBody>
                    <a:bodyPr/>
                    <a:lstStyle/>
                    <a:p>
                      <a:r>
                        <a:rPr lang="it-IT" sz="1400" dirty="0" smtClean="0">
                          <a:solidFill>
                            <a:srgbClr val="0070C0"/>
                          </a:solidFill>
                        </a:rPr>
                        <a:t>Meno del 15% delle calorie totali</a:t>
                      </a:r>
                    </a:p>
                    <a:p>
                      <a:endParaRPr lang="it-IT" sz="1400" dirty="0" smtClean="0">
                        <a:solidFill>
                          <a:srgbClr val="0070C0"/>
                        </a:solidFill>
                      </a:endParaRPr>
                    </a:p>
                    <a:p>
                      <a:r>
                        <a:rPr lang="it-IT" sz="1400" dirty="0" smtClean="0">
                          <a:solidFill>
                            <a:srgbClr val="0070C0"/>
                          </a:solidFill>
                        </a:rPr>
                        <a:t>Da circa 12 a 17 g circa per 1.000 kcal, con un minimo di 25 g</a:t>
                      </a:r>
                      <a:endParaRPr lang="it-IT" sz="1400" dirty="0">
                        <a:solidFill>
                          <a:srgbClr val="0070C0"/>
                        </a:solidFill>
                      </a:endParaRPr>
                    </a:p>
                  </a:txBody>
                  <a:tcPr/>
                </a:tc>
                <a:tc>
                  <a:txBody>
                    <a:bodyPr/>
                    <a:lstStyle/>
                    <a:p>
                      <a:r>
                        <a:rPr lang="it-IT" sz="1400" baseline="0" dirty="0" smtClean="0">
                          <a:solidFill>
                            <a:srgbClr val="0070C0"/>
                          </a:solidFill>
                        </a:rPr>
                        <a:t>10-12% delle calorie totali</a:t>
                      </a:r>
                    </a:p>
                    <a:p>
                      <a:endParaRPr lang="it-IT" sz="1400" baseline="0" dirty="0" smtClean="0">
                        <a:solidFill>
                          <a:srgbClr val="0070C0"/>
                        </a:solidFill>
                      </a:endParaRPr>
                    </a:p>
                    <a:p>
                      <a:r>
                        <a:rPr lang="it-IT" sz="1400" baseline="0" dirty="0" smtClean="0">
                          <a:solidFill>
                            <a:srgbClr val="0070C0"/>
                          </a:solidFill>
                        </a:rPr>
                        <a:t>30 g</a:t>
                      </a:r>
                      <a:endParaRPr lang="it-IT" sz="1400" dirty="0">
                        <a:solidFill>
                          <a:srgbClr val="0070C0"/>
                        </a:solidFill>
                      </a:endParaRPr>
                    </a:p>
                  </a:txBody>
                  <a:tcPr/>
                </a:tc>
              </a:tr>
              <a:tr h="370840">
                <a:tc>
                  <a:txBody>
                    <a:bodyPr/>
                    <a:lstStyle/>
                    <a:p>
                      <a:r>
                        <a:rPr lang="it-IT" b="1" dirty="0" smtClean="0"/>
                        <a:t>VITAMINE</a:t>
                      </a:r>
                      <a:endParaRPr lang="it-IT" b="1" dirty="0"/>
                    </a:p>
                  </a:txBody>
                  <a:tcPr/>
                </a:tc>
                <a:tc>
                  <a:txBody>
                    <a:bodyPr/>
                    <a:lstStyle/>
                    <a:p>
                      <a:r>
                        <a:rPr lang="it-IT" sz="1400" b="1" dirty="0" smtClean="0"/>
                        <a:t>Vitamina C</a:t>
                      </a:r>
                    </a:p>
                    <a:p>
                      <a:r>
                        <a:rPr lang="it-IT" sz="1400" dirty="0" smtClean="0"/>
                        <a:t>105  mg/uomini     85 mg/donne</a:t>
                      </a:r>
                    </a:p>
                    <a:p>
                      <a:endParaRPr lang="it-IT" sz="1400" dirty="0" smtClean="0"/>
                    </a:p>
                    <a:p>
                      <a:r>
                        <a:rPr lang="it-IT" sz="1400" b="1" dirty="0" err="1" smtClean="0"/>
                        <a:t>Folati</a:t>
                      </a:r>
                      <a:r>
                        <a:rPr lang="it-IT" sz="1400" baseline="0" dirty="0" smtClean="0"/>
                        <a:t>  400 </a:t>
                      </a:r>
                      <a:r>
                        <a:rPr lang="it-IT" sz="1400" baseline="0" dirty="0" err="1" smtClean="0"/>
                        <a:t>mcg</a:t>
                      </a:r>
                      <a:endParaRPr lang="it-IT" sz="1400" baseline="0" dirty="0" smtClean="0"/>
                    </a:p>
                    <a:p>
                      <a:r>
                        <a:rPr lang="it-IT" sz="1400" b="1" baseline="0" dirty="0" smtClean="0"/>
                        <a:t>Vitamina D</a:t>
                      </a:r>
                      <a:r>
                        <a:rPr lang="it-IT" sz="1400" baseline="0" dirty="0" smtClean="0"/>
                        <a:t> 15 </a:t>
                      </a:r>
                      <a:r>
                        <a:rPr lang="it-IT" sz="1400" baseline="0" dirty="0" err="1" smtClean="0"/>
                        <a:t>mcg</a:t>
                      </a:r>
                      <a:endParaRPr lang="it-IT" sz="1400" dirty="0"/>
                    </a:p>
                  </a:txBody>
                  <a:tcPr/>
                </a:tc>
                <a:tc>
                  <a:txBody>
                    <a:bodyPr/>
                    <a:lstStyle/>
                    <a:p>
                      <a:r>
                        <a:rPr lang="it-IT" sz="1400" dirty="0" smtClean="0"/>
                        <a:t>60</a:t>
                      </a:r>
                      <a:r>
                        <a:rPr lang="it-IT" sz="1400" baseline="0" dirty="0" smtClean="0"/>
                        <a:t> mg</a:t>
                      </a:r>
                    </a:p>
                    <a:p>
                      <a:endParaRPr lang="it-IT" sz="1400" baseline="0" dirty="0" smtClean="0"/>
                    </a:p>
                    <a:p>
                      <a:endParaRPr lang="it-IT" sz="1400" baseline="0" dirty="0" smtClean="0"/>
                    </a:p>
                    <a:p>
                      <a:r>
                        <a:rPr lang="it-IT" sz="1400" baseline="0" dirty="0" smtClean="0"/>
                        <a:t>200 </a:t>
                      </a:r>
                      <a:r>
                        <a:rPr lang="it-IT" sz="1400" baseline="0" dirty="0" err="1" smtClean="0"/>
                        <a:t>mcg</a:t>
                      </a:r>
                      <a:endParaRPr lang="it-IT" sz="1400" baseline="0" dirty="0" smtClean="0"/>
                    </a:p>
                    <a:p>
                      <a:r>
                        <a:rPr lang="it-IT" sz="1400" baseline="0" dirty="0" smtClean="0"/>
                        <a:t>0-10 </a:t>
                      </a:r>
                      <a:r>
                        <a:rPr lang="it-IT" sz="1400" baseline="0" dirty="0" err="1" smtClean="0"/>
                        <a:t>mcg</a:t>
                      </a:r>
                      <a:endParaRPr lang="it-IT" sz="1400" dirty="0" smtClean="0"/>
                    </a:p>
                  </a:txBody>
                  <a:tcPr/>
                </a:tc>
              </a:tr>
              <a:tr h="370840">
                <a:tc>
                  <a:txBody>
                    <a:bodyPr/>
                    <a:lstStyle/>
                    <a:p>
                      <a:r>
                        <a:rPr lang="it-IT" b="1" dirty="0" smtClean="0"/>
                        <a:t>CALCIO</a:t>
                      </a:r>
                      <a:endParaRPr lang="it-IT" b="1" dirty="0"/>
                    </a:p>
                  </a:txBody>
                  <a:tcPr/>
                </a:tc>
                <a:tc>
                  <a:txBody>
                    <a:bodyPr/>
                    <a:lstStyle/>
                    <a:p>
                      <a:r>
                        <a:rPr lang="it-IT" dirty="0" smtClean="0"/>
                        <a:t>1000 mg</a:t>
                      </a:r>
                      <a:endParaRPr lang="it-IT" dirty="0"/>
                    </a:p>
                  </a:txBody>
                  <a:tcPr/>
                </a:tc>
                <a:tc>
                  <a:txBody>
                    <a:bodyPr/>
                    <a:lstStyle/>
                    <a:p>
                      <a:r>
                        <a:rPr lang="it-IT" dirty="0" smtClean="0"/>
                        <a:t>800 mg</a:t>
                      </a:r>
                      <a:endParaRPr lang="it-IT" dirty="0"/>
                    </a:p>
                  </a:txBody>
                  <a:tcPr/>
                </a:tc>
              </a:tr>
            </a:tbl>
          </a:graphicData>
        </a:graphic>
      </p:graphicFrame>
    </p:spTree>
    <p:extLst>
      <p:ext uri="{BB962C8B-B14F-4D97-AF65-F5344CB8AC3E}">
        <p14:creationId xmlns:p14="http://schemas.microsoft.com/office/powerpoint/2010/main" val="14141974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custDataLst>
              <p:tags r:id="rId2"/>
            </p:custDataLst>
          </p:nvPr>
        </p:nvSpPr>
        <p:spPr>
          <a:xfrm>
            <a:off x="395536" y="260648"/>
            <a:ext cx="7848872" cy="2031325"/>
          </a:xfrm>
          <a:prstGeom prst="rect">
            <a:avLst/>
          </a:prstGeom>
        </p:spPr>
        <p:txBody>
          <a:bodyPr wrap="square">
            <a:spAutoFit/>
          </a:bodyPr>
          <a:lstStyle/>
          <a:p>
            <a:pPr fontAlgn="base"/>
            <a:r>
              <a:rPr lang="it-IT" b="1" dirty="0">
                <a:solidFill>
                  <a:srgbClr val="FFFF00"/>
                </a:solidFill>
              </a:rPr>
              <a:t>Acute endurance </a:t>
            </a:r>
            <a:r>
              <a:rPr lang="it-IT" b="1" dirty="0" err="1">
                <a:solidFill>
                  <a:srgbClr val="FFFF00"/>
                </a:solidFill>
              </a:rPr>
              <a:t>exercise</a:t>
            </a:r>
            <a:r>
              <a:rPr lang="it-IT" b="1" dirty="0">
                <a:solidFill>
                  <a:srgbClr val="FFFF00"/>
                </a:solidFill>
              </a:rPr>
              <a:t> </a:t>
            </a:r>
            <a:r>
              <a:rPr lang="it-IT" b="1" dirty="0" err="1">
                <a:solidFill>
                  <a:srgbClr val="FFFF00"/>
                </a:solidFill>
              </a:rPr>
              <a:t>increases</a:t>
            </a:r>
            <a:r>
              <a:rPr lang="it-IT" b="1" dirty="0">
                <a:solidFill>
                  <a:srgbClr val="FFFF00"/>
                </a:solidFill>
              </a:rPr>
              <a:t> </a:t>
            </a:r>
            <a:r>
              <a:rPr lang="it-IT" b="1" dirty="0" err="1">
                <a:solidFill>
                  <a:srgbClr val="FFFF00"/>
                </a:solidFill>
              </a:rPr>
              <a:t>skeletal</a:t>
            </a:r>
            <a:r>
              <a:rPr lang="it-IT" b="1" dirty="0">
                <a:solidFill>
                  <a:srgbClr val="FFFF00"/>
                </a:solidFill>
              </a:rPr>
              <a:t> </a:t>
            </a:r>
            <a:r>
              <a:rPr lang="it-IT" b="1" dirty="0" err="1">
                <a:solidFill>
                  <a:srgbClr val="FFFF00"/>
                </a:solidFill>
              </a:rPr>
              <a:t>muscle</a:t>
            </a:r>
            <a:r>
              <a:rPr lang="it-IT" b="1" dirty="0">
                <a:solidFill>
                  <a:srgbClr val="FFFF00"/>
                </a:solidFill>
              </a:rPr>
              <a:t> </a:t>
            </a:r>
            <a:r>
              <a:rPr lang="it-IT" b="1" dirty="0" err="1">
                <a:solidFill>
                  <a:srgbClr val="FFFF00"/>
                </a:solidFill>
              </a:rPr>
              <a:t>uncoupling</a:t>
            </a:r>
            <a:r>
              <a:rPr lang="it-IT" b="1" dirty="0">
                <a:solidFill>
                  <a:srgbClr val="FFFF00"/>
                </a:solidFill>
              </a:rPr>
              <a:t> protein-3 gene </a:t>
            </a:r>
            <a:r>
              <a:rPr lang="it-IT" b="1" dirty="0" err="1">
                <a:solidFill>
                  <a:srgbClr val="FFFF00"/>
                </a:solidFill>
              </a:rPr>
              <a:t>expression</a:t>
            </a:r>
            <a:r>
              <a:rPr lang="it-IT" b="1" dirty="0">
                <a:solidFill>
                  <a:srgbClr val="FFFF00"/>
                </a:solidFill>
              </a:rPr>
              <a:t> in </a:t>
            </a:r>
            <a:r>
              <a:rPr lang="it-IT" b="1" dirty="0" err="1">
                <a:solidFill>
                  <a:srgbClr val="FFFF00"/>
                </a:solidFill>
              </a:rPr>
              <a:t>untrained</a:t>
            </a:r>
            <a:r>
              <a:rPr lang="it-IT" b="1" dirty="0">
                <a:solidFill>
                  <a:srgbClr val="FFFF00"/>
                </a:solidFill>
              </a:rPr>
              <a:t> </a:t>
            </a:r>
            <a:r>
              <a:rPr lang="it-IT" b="1" dirty="0" err="1">
                <a:solidFill>
                  <a:srgbClr val="FFFF00"/>
                </a:solidFill>
              </a:rPr>
              <a:t>but</a:t>
            </a:r>
            <a:r>
              <a:rPr lang="it-IT" b="1" dirty="0">
                <a:solidFill>
                  <a:srgbClr val="FFFF00"/>
                </a:solidFill>
              </a:rPr>
              <a:t> </a:t>
            </a:r>
            <a:r>
              <a:rPr lang="it-IT" b="1" dirty="0" err="1">
                <a:solidFill>
                  <a:srgbClr val="FFFF00"/>
                </a:solidFill>
              </a:rPr>
              <a:t>not</a:t>
            </a:r>
            <a:r>
              <a:rPr lang="it-IT" b="1" dirty="0">
                <a:solidFill>
                  <a:srgbClr val="FFFF00"/>
                </a:solidFill>
              </a:rPr>
              <a:t> </a:t>
            </a:r>
            <a:r>
              <a:rPr lang="it-IT" b="1" dirty="0" err="1">
                <a:solidFill>
                  <a:srgbClr val="FFFF00"/>
                </a:solidFill>
              </a:rPr>
              <a:t>trained</a:t>
            </a:r>
            <a:r>
              <a:rPr lang="it-IT" b="1" dirty="0">
                <a:solidFill>
                  <a:srgbClr val="FFFF00"/>
                </a:solidFill>
              </a:rPr>
              <a:t> </a:t>
            </a:r>
            <a:r>
              <a:rPr lang="it-IT" b="1" dirty="0" err="1">
                <a:solidFill>
                  <a:srgbClr val="FFFF00"/>
                </a:solidFill>
              </a:rPr>
              <a:t>humans</a:t>
            </a:r>
            <a:r>
              <a:rPr lang="it-IT" b="1" dirty="0">
                <a:solidFill>
                  <a:srgbClr val="FFFF00"/>
                </a:solidFill>
              </a:rPr>
              <a:t>.</a:t>
            </a:r>
          </a:p>
          <a:p>
            <a:pPr fontAlgn="base"/>
            <a:r>
              <a:rPr lang="it-IT" u="sng" dirty="0" err="1">
                <a:solidFill>
                  <a:srgbClr val="FF0000"/>
                </a:solidFill>
                <a:hlinkClick r:id="rId5"/>
              </a:rPr>
              <a:t>Noland</a:t>
            </a:r>
            <a:r>
              <a:rPr lang="it-IT" u="sng" dirty="0">
                <a:solidFill>
                  <a:srgbClr val="FF0000"/>
                </a:solidFill>
                <a:hlinkClick r:id="rId5"/>
              </a:rPr>
              <a:t> RC</a:t>
            </a:r>
            <a:r>
              <a:rPr lang="it-IT" dirty="0">
                <a:solidFill>
                  <a:srgbClr val="FF0000"/>
                </a:solidFill>
              </a:rPr>
              <a:t>, </a:t>
            </a:r>
            <a:r>
              <a:rPr lang="it-IT" u="sng" dirty="0" err="1">
                <a:solidFill>
                  <a:srgbClr val="FF0000"/>
                </a:solidFill>
                <a:hlinkClick r:id="rId6"/>
              </a:rPr>
              <a:t>Hickner</a:t>
            </a:r>
            <a:r>
              <a:rPr lang="it-IT" u="sng" dirty="0">
                <a:solidFill>
                  <a:srgbClr val="FF0000"/>
                </a:solidFill>
                <a:hlinkClick r:id="rId6"/>
              </a:rPr>
              <a:t> RC</a:t>
            </a:r>
            <a:r>
              <a:rPr lang="it-IT" dirty="0">
                <a:solidFill>
                  <a:srgbClr val="FF0000"/>
                </a:solidFill>
              </a:rPr>
              <a:t>, </a:t>
            </a:r>
            <a:r>
              <a:rPr lang="it-IT" u="sng" dirty="0">
                <a:solidFill>
                  <a:srgbClr val="FF0000"/>
                </a:solidFill>
                <a:hlinkClick r:id="rId7"/>
              </a:rPr>
              <a:t>Jimenez-</a:t>
            </a:r>
            <a:r>
              <a:rPr lang="it-IT" u="sng" dirty="0" err="1">
                <a:solidFill>
                  <a:srgbClr val="FF0000"/>
                </a:solidFill>
                <a:hlinkClick r:id="rId7"/>
              </a:rPr>
              <a:t>Linan</a:t>
            </a:r>
            <a:r>
              <a:rPr lang="it-IT" u="sng" dirty="0">
                <a:solidFill>
                  <a:srgbClr val="FF0000"/>
                </a:solidFill>
                <a:hlinkClick r:id="rId7"/>
              </a:rPr>
              <a:t> M</a:t>
            </a:r>
            <a:r>
              <a:rPr lang="it-IT" dirty="0">
                <a:solidFill>
                  <a:srgbClr val="FF0000"/>
                </a:solidFill>
              </a:rPr>
              <a:t>, </a:t>
            </a:r>
            <a:r>
              <a:rPr lang="it-IT" u="sng" dirty="0" err="1">
                <a:solidFill>
                  <a:srgbClr val="FF0000"/>
                </a:solidFill>
                <a:hlinkClick r:id="rId8"/>
              </a:rPr>
              <a:t>Vidal-Puig</a:t>
            </a:r>
            <a:r>
              <a:rPr lang="it-IT" u="sng" dirty="0">
                <a:solidFill>
                  <a:srgbClr val="FF0000"/>
                </a:solidFill>
                <a:hlinkClick r:id="rId8"/>
              </a:rPr>
              <a:t> A</a:t>
            </a:r>
            <a:r>
              <a:rPr lang="it-IT" dirty="0">
                <a:solidFill>
                  <a:srgbClr val="FF0000"/>
                </a:solidFill>
              </a:rPr>
              <a:t>, </a:t>
            </a:r>
            <a:r>
              <a:rPr lang="it-IT" u="sng" dirty="0" err="1">
                <a:solidFill>
                  <a:srgbClr val="FF0000"/>
                </a:solidFill>
                <a:hlinkClick r:id="rId9"/>
              </a:rPr>
              <a:t>Zheng</a:t>
            </a:r>
            <a:r>
              <a:rPr lang="it-IT" u="sng" dirty="0">
                <a:solidFill>
                  <a:srgbClr val="FF0000"/>
                </a:solidFill>
                <a:hlinkClick r:id="rId9"/>
              </a:rPr>
              <a:t> D</a:t>
            </a:r>
            <a:r>
              <a:rPr lang="it-IT" dirty="0">
                <a:solidFill>
                  <a:srgbClr val="FF0000"/>
                </a:solidFill>
              </a:rPr>
              <a:t>, </a:t>
            </a:r>
            <a:r>
              <a:rPr lang="it-IT" u="sng" dirty="0" err="1">
                <a:solidFill>
                  <a:srgbClr val="FF0000"/>
                </a:solidFill>
                <a:hlinkClick r:id="rId10"/>
              </a:rPr>
              <a:t>Dohm</a:t>
            </a:r>
            <a:r>
              <a:rPr lang="it-IT" u="sng" dirty="0">
                <a:solidFill>
                  <a:srgbClr val="FF0000"/>
                </a:solidFill>
                <a:hlinkClick r:id="rId10"/>
              </a:rPr>
              <a:t> GL</a:t>
            </a:r>
            <a:r>
              <a:rPr lang="it-IT" dirty="0">
                <a:solidFill>
                  <a:srgbClr val="FF0000"/>
                </a:solidFill>
              </a:rPr>
              <a:t>, </a:t>
            </a:r>
            <a:r>
              <a:rPr lang="it-IT" u="sng" dirty="0" err="1">
                <a:solidFill>
                  <a:srgbClr val="FF0000"/>
                </a:solidFill>
                <a:hlinkClick r:id="rId11"/>
              </a:rPr>
              <a:t>Cortright</a:t>
            </a:r>
            <a:r>
              <a:rPr lang="it-IT" u="sng" dirty="0">
                <a:solidFill>
                  <a:srgbClr val="FF0000"/>
                </a:solidFill>
                <a:hlinkClick r:id="rId11"/>
              </a:rPr>
              <a:t> RN</a:t>
            </a:r>
            <a:r>
              <a:rPr lang="it-IT" dirty="0">
                <a:solidFill>
                  <a:srgbClr val="FF0000"/>
                </a:solidFill>
              </a:rPr>
              <a:t>.</a:t>
            </a:r>
          </a:p>
          <a:p>
            <a:pPr fontAlgn="base"/>
            <a:r>
              <a:rPr lang="it-IT" b="1" dirty="0"/>
              <a:t>Source</a:t>
            </a:r>
          </a:p>
          <a:p>
            <a:pPr fontAlgn="base"/>
            <a:r>
              <a:rPr lang="it-IT" dirty="0" err="1"/>
              <a:t>Department</a:t>
            </a:r>
            <a:r>
              <a:rPr lang="it-IT" dirty="0"/>
              <a:t> of </a:t>
            </a:r>
            <a:r>
              <a:rPr lang="it-IT" dirty="0" err="1"/>
              <a:t>Exercise</a:t>
            </a:r>
            <a:r>
              <a:rPr lang="it-IT" dirty="0"/>
              <a:t> and Sport Science (Human Performance </a:t>
            </a:r>
            <a:r>
              <a:rPr lang="it-IT" dirty="0" err="1"/>
              <a:t>Laboratory</a:t>
            </a:r>
            <a:r>
              <a:rPr lang="it-IT" dirty="0"/>
              <a:t>), </a:t>
            </a:r>
            <a:r>
              <a:rPr lang="it-IT" dirty="0" err="1"/>
              <a:t>Brody</a:t>
            </a:r>
            <a:r>
              <a:rPr lang="it-IT" dirty="0"/>
              <a:t> School of Medicine, East Carolina </a:t>
            </a:r>
            <a:r>
              <a:rPr lang="it-IT" dirty="0" err="1"/>
              <a:t>University</a:t>
            </a:r>
            <a:r>
              <a:rPr lang="it-IT" dirty="0"/>
              <a:t>, Greenville, NC 27858, USA.</a:t>
            </a:r>
          </a:p>
        </p:txBody>
      </p:sp>
      <p:sp>
        <p:nvSpPr>
          <p:cNvPr id="5" name="CasellaDiTesto 4"/>
          <p:cNvSpPr txBox="1"/>
          <p:nvPr>
            <p:custDataLst>
              <p:tags r:id="rId3"/>
            </p:custDataLst>
          </p:nvPr>
        </p:nvSpPr>
        <p:spPr>
          <a:xfrm>
            <a:off x="179512" y="2852936"/>
            <a:ext cx="8720144" cy="2308324"/>
          </a:xfrm>
          <a:prstGeom prst="rect">
            <a:avLst/>
          </a:prstGeom>
          <a:noFill/>
        </p:spPr>
        <p:txBody>
          <a:bodyPr wrap="none" rtlCol="0">
            <a:spAutoFit/>
          </a:bodyPr>
          <a:lstStyle/>
          <a:p>
            <a:r>
              <a:rPr lang="it-IT" sz="2400" dirty="0" smtClean="0"/>
              <a:t>Il lavoro ad alta intensità induce nelle cellule muscolari l’espressione</a:t>
            </a:r>
          </a:p>
          <a:p>
            <a:r>
              <a:rPr lang="it-IT" sz="2400" dirty="0"/>
              <a:t>d</a:t>
            </a:r>
            <a:r>
              <a:rPr lang="it-IT" sz="2400" dirty="0" smtClean="0"/>
              <a:t>elle UCP (proteine disaccoppianti). Lo  scopo di queste proteine,</a:t>
            </a:r>
          </a:p>
          <a:p>
            <a:r>
              <a:rPr lang="it-IT" sz="2400" dirty="0"/>
              <a:t>n</a:t>
            </a:r>
            <a:r>
              <a:rPr lang="it-IT" sz="2400" dirty="0" smtClean="0"/>
              <a:t>ella cellula muscolare, è quello di aumentare la termogenesi,</a:t>
            </a:r>
          </a:p>
          <a:p>
            <a:r>
              <a:rPr lang="it-IT" sz="2400" dirty="0" smtClean="0"/>
              <a:t>vuotando così  le cellule di ogni deposito adiposo inutile e dannoso.</a:t>
            </a:r>
          </a:p>
          <a:p>
            <a:endParaRPr lang="it-IT" sz="2400" dirty="0"/>
          </a:p>
          <a:p>
            <a:r>
              <a:rPr lang="it-IT" sz="2400" dirty="0" smtClean="0"/>
              <a:t>Tali modifiche vengono indotte da un lavoro intenso e prolungato.</a:t>
            </a:r>
            <a:endParaRPr lang="it-IT" sz="2400" dirty="0"/>
          </a:p>
        </p:txBody>
      </p:sp>
    </p:spTree>
    <p:custDataLst>
      <p:tags r:id="rId1"/>
    </p:custDataLst>
    <p:extLst>
      <p:ext uri="{BB962C8B-B14F-4D97-AF65-F5344CB8AC3E}">
        <p14:creationId xmlns:p14="http://schemas.microsoft.com/office/powerpoint/2010/main" val="21093686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395536" y="1196752"/>
            <a:ext cx="8229600" cy="875928"/>
          </a:xfr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r>
              <a:rPr lang="it-IT" dirty="0" smtClean="0">
                <a:solidFill>
                  <a:srgbClr val="FFFF00"/>
                </a:solidFill>
              </a:rPr>
              <a:t>Problema idratazione</a:t>
            </a:r>
            <a:endParaRPr lang="it-IT" dirty="0">
              <a:solidFill>
                <a:srgbClr val="FFFF00"/>
              </a:solidFill>
            </a:endParaRPr>
          </a:p>
        </p:txBody>
      </p:sp>
      <p:sp>
        <p:nvSpPr>
          <p:cNvPr id="6" name="CasellaDiTesto 5"/>
          <p:cNvSpPr txBox="1"/>
          <p:nvPr>
            <p:custDataLst>
              <p:tags r:id="rId3"/>
            </p:custDataLst>
          </p:nvPr>
        </p:nvSpPr>
        <p:spPr>
          <a:xfrm>
            <a:off x="323528" y="3141694"/>
            <a:ext cx="8695009" cy="1569660"/>
          </a:xfrm>
          <a:prstGeom prst="rect">
            <a:avLst/>
          </a:prstGeom>
          <a:noFill/>
        </p:spPr>
        <p:txBody>
          <a:bodyPr wrap="none" rtlCol="0">
            <a:spAutoFit/>
          </a:bodyPr>
          <a:lstStyle/>
          <a:p>
            <a:r>
              <a:rPr lang="it-IT" sz="2400" dirty="0" smtClean="0"/>
              <a:t>L’importanza vitale dell’acqua è seconda solo a quella dell’ossigeno.</a:t>
            </a:r>
          </a:p>
          <a:p>
            <a:endParaRPr lang="it-IT" sz="2400" dirty="0"/>
          </a:p>
          <a:p>
            <a:r>
              <a:rPr lang="it-IT" sz="2400" dirty="0" smtClean="0"/>
              <a:t>Una perdita di acqua di solo 9-12% del peso corporeo può risultare</a:t>
            </a:r>
          </a:p>
          <a:p>
            <a:r>
              <a:rPr lang="it-IT" sz="2400" dirty="0"/>
              <a:t>f</a:t>
            </a:r>
            <a:r>
              <a:rPr lang="it-IT" sz="2400" dirty="0" smtClean="0"/>
              <a:t>atale.</a:t>
            </a:r>
            <a:endParaRPr lang="it-IT" sz="2400" dirty="0"/>
          </a:p>
        </p:txBody>
      </p:sp>
    </p:spTree>
    <p:custDataLst>
      <p:tags r:id="rId1"/>
    </p:custDataLst>
    <p:extLst>
      <p:ext uri="{BB962C8B-B14F-4D97-AF65-F5344CB8AC3E}">
        <p14:creationId xmlns:p14="http://schemas.microsoft.com/office/powerpoint/2010/main" val="32038205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rrowheads="1"/>
          </p:cNvSpPr>
          <p:nvPr>
            <p:ph type="title"/>
            <p:custDataLst>
              <p:tags r:id="rId2"/>
            </p:custDataLst>
          </p:nvPr>
        </p:nvSpPr>
        <p:spPr>
          <a:xfrm>
            <a:off x="395536" y="260648"/>
            <a:ext cx="8229600" cy="648072"/>
          </a:xfrm>
        </p:spPr>
        <p:txBody>
          <a:bodyPr>
            <a:normAutofit/>
          </a:bodyPr>
          <a:lstStyle/>
          <a:p>
            <a:pPr algn="ctr" eaLnBrk="1" hangingPunct="1">
              <a:defRPr/>
            </a:pPr>
            <a:r>
              <a:rPr lang="en-US" sz="3200" dirty="0" smtClean="0">
                <a:solidFill>
                  <a:srgbClr val="FFFF00"/>
                </a:solidFill>
              </a:rPr>
              <a:t>2007 Chicago Marathon</a:t>
            </a:r>
          </a:p>
        </p:txBody>
      </p:sp>
      <p:sp>
        <p:nvSpPr>
          <p:cNvPr id="186371" name="Rectangle 3"/>
          <p:cNvSpPr>
            <a:spLocks noGrp="1" noChangeArrowheads="1"/>
          </p:cNvSpPr>
          <p:nvPr>
            <p:ph idx="1"/>
            <p:custDataLst>
              <p:tags r:id="rId3"/>
            </p:custDataLst>
          </p:nvPr>
        </p:nvSpPr>
        <p:spPr>
          <a:xfrm>
            <a:off x="228600" y="1600200"/>
            <a:ext cx="4038600" cy="4800600"/>
          </a:xfrm>
        </p:spPr>
        <p:txBody>
          <a:bodyPr>
            <a:normAutofit/>
          </a:bodyPr>
          <a:lstStyle/>
          <a:p>
            <a:pPr marL="0" indent="0" eaLnBrk="1" hangingPunct="1">
              <a:lnSpc>
                <a:spcPct val="80000"/>
              </a:lnSpc>
              <a:buNone/>
              <a:defRPr/>
            </a:pPr>
            <a:r>
              <a:rPr lang="en-US" sz="2400" dirty="0" smtClean="0">
                <a:latin typeface="+mj-lt"/>
              </a:rPr>
              <a:t>32 ° C  - 86% </a:t>
            </a:r>
            <a:r>
              <a:rPr lang="en-US" sz="2400" dirty="0" err="1" smtClean="0">
                <a:latin typeface="+mj-lt"/>
              </a:rPr>
              <a:t>umidità</a:t>
            </a:r>
            <a:endParaRPr lang="en-US" sz="2400" dirty="0" smtClean="0">
              <a:latin typeface="+mj-lt"/>
            </a:endParaRPr>
          </a:p>
          <a:p>
            <a:pPr marL="0" indent="0" eaLnBrk="1" hangingPunct="1">
              <a:lnSpc>
                <a:spcPct val="80000"/>
              </a:lnSpc>
              <a:buNone/>
              <a:defRPr/>
            </a:pPr>
            <a:endParaRPr lang="en-US" sz="2400" dirty="0" smtClean="0">
              <a:latin typeface="+mj-lt"/>
            </a:endParaRPr>
          </a:p>
          <a:p>
            <a:pPr marL="0" indent="0" eaLnBrk="1" hangingPunct="1">
              <a:lnSpc>
                <a:spcPct val="80000"/>
              </a:lnSpc>
              <a:buNone/>
              <a:defRPr/>
            </a:pPr>
            <a:r>
              <a:rPr lang="en-US" sz="2400" dirty="0" smtClean="0">
                <a:latin typeface="+mj-lt"/>
              </a:rPr>
              <a:t>La </a:t>
            </a:r>
            <a:r>
              <a:rPr lang="en-US" sz="2400" dirty="0" err="1" smtClean="0">
                <a:latin typeface="+mj-lt"/>
              </a:rPr>
              <a:t>gara</a:t>
            </a:r>
            <a:r>
              <a:rPr lang="en-US" sz="2400" dirty="0" smtClean="0">
                <a:latin typeface="+mj-lt"/>
              </a:rPr>
              <a:t> </a:t>
            </a:r>
            <a:r>
              <a:rPr lang="en-US" sz="2400" dirty="0" err="1" smtClean="0">
                <a:latin typeface="+mj-lt"/>
              </a:rPr>
              <a:t>venne</a:t>
            </a:r>
            <a:r>
              <a:rPr lang="en-US" sz="2400" dirty="0" smtClean="0">
                <a:latin typeface="+mj-lt"/>
              </a:rPr>
              <a:t> </a:t>
            </a:r>
            <a:r>
              <a:rPr lang="en-US" sz="2400" dirty="0" err="1" smtClean="0">
                <a:latin typeface="+mj-lt"/>
              </a:rPr>
              <a:t>interrotta</a:t>
            </a:r>
            <a:r>
              <a:rPr lang="en-US" sz="2400" dirty="0" smtClean="0">
                <a:latin typeface="+mj-lt"/>
              </a:rPr>
              <a:t> </a:t>
            </a:r>
            <a:r>
              <a:rPr lang="en-US" sz="2400" dirty="0" err="1" smtClean="0">
                <a:latin typeface="+mj-lt"/>
              </a:rPr>
              <a:t>dopo</a:t>
            </a:r>
            <a:r>
              <a:rPr lang="en-US" sz="2400" dirty="0" smtClean="0">
                <a:latin typeface="+mj-lt"/>
              </a:rPr>
              <a:t> 3 ore e </a:t>
            </a:r>
            <a:r>
              <a:rPr lang="en-US" sz="2400" dirty="0" err="1" smtClean="0">
                <a:latin typeface="+mj-lt"/>
              </a:rPr>
              <a:t>mezza</a:t>
            </a:r>
            <a:endParaRPr lang="en-US" sz="2400" dirty="0" smtClean="0">
              <a:latin typeface="+mj-lt"/>
            </a:endParaRPr>
          </a:p>
          <a:p>
            <a:pPr marL="0" indent="0" eaLnBrk="1" hangingPunct="1">
              <a:lnSpc>
                <a:spcPct val="80000"/>
              </a:lnSpc>
              <a:buNone/>
              <a:defRPr/>
            </a:pPr>
            <a:endParaRPr lang="en-US" sz="2400" dirty="0" smtClean="0">
              <a:latin typeface="+mj-lt"/>
            </a:endParaRPr>
          </a:p>
          <a:p>
            <a:pPr marL="0" indent="0" eaLnBrk="1" hangingPunct="1">
              <a:lnSpc>
                <a:spcPct val="80000"/>
              </a:lnSpc>
              <a:buNone/>
              <a:defRPr/>
            </a:pPr>
            <a:r>
              <a:rPr lang="en-US" sz="2400" dirty="0">
                <a:latin typeface="+mj-lt"/>
              </a:rPr>
              <a:t> </a:t>
            </a:r>
            <a:r>
              <a:rPr lang="en-US" sz="2400" dirty="0" smtClean="0">
                <a:latin typeface="+mj-lt"/>
              </a:rPr>
              <a:t>250 </a:t>
            </a:r>
            <a:r>
              <a:rPr lang="en-US" sz="2400" dirty="0" err="1" smtClean="0">
                <a:latin typeface="+mj-lt"/>
              </a:rPr>
              <a:t>partecipanti</a:t>
            </a:r>
            <a:r>
              <a:rPr lang="en-US" sz="2400" dirty="0" smtClean="0">
                <a:latin typeface="+mj-lt"/>
              </a:rPr>
              <a:t> </a:t>
            </a:r>
            <a:r>
              <a:rPr lang="en-US" sz="2400" dirty="0" err="1" smtClean="0">
                <a:latin typeface="+mj-lt"/>
              </a:rPr>
              <a:t>vennero</a:t>
            </a:r>
            <a:r>
              <a:rPr lang="en-US" sz="2400" dirty="0" smtClean="0">
                <a:latin typeface="+mj-lt"/>
              </a:rPr>
              <a:t> </a:t>
            </a:r>
            <a:r>
              <a:rPr lang="en-US" sz="2400" dirty="0" err="1" smtClean="0">
                <a:latin typeface="+mj-lt"/>
              </a:rPr>
              <a:t>ricoverati</a:t>
            </a:r>
            <a:endParaRPr lang="en-US" sz="2400" dirty="0" smtClean="0">
              <a:latin typeface="+mj-lt"/>
            </a:endParaRPr>
          </a:p>
          <a:p>
            <a:pPr marL="0" indent="0" eaLnBrk="1" hangingPunct="1">
              <a:lnSpc>
                <a:spcPct val="80000"/>
              </a:lnSpc>
              <a:buNone/>
              <a:defRPr/>
            </a:pPr>
            <a:endParaRPr lang="en-US" sz="2400" dirty="0" smtClean="0">
              <a:latin typeface="+mj-lt"/>
            </a:endParaRPr>
          </a:p>
          <a:p>
            <a:pPr marL="0" indent="0" eaLnBrk="1" hangingPunct="1">
              <a:lnSpc>
                <a:spcPct val="80000"/>
              </a:lnSpc>
              <a:buNone/>
              <a:defRPr/>
            </a:pPr>
            <a:r>
              <a:rPr lang="en-US" sz="2400" dirty="0" err="1" smtClean="0">
                <a:latin typeface="+mj-lt"/>
              </a:rPr>
              <a:t>Gli</a:t>
            </a:r>
            <a:r>
              <a:rPr lang="en-US" sz="2400" dirty="0" smtClean="0">
                <a:latin typeface="+mj-lt"/>
              </a:rPr>
              <a:t> </a:t>
            </a:r>
            <a:r>
              <a:rPr lang="en-US" sz="2400" dirty="0" err="1" smtClean="0">
                <a:latin typeface="+mj-lt"/>
              </a:rPr>
              <a:t>organizzatori</a:t>
            </a:r>
            <a:r>
              <a:rPr lang="en-US" sz="2400" dirty="0" smtClean="0">
                <a:latin typeface="+mj-lt"/>
              </a:rPr>
              <a:t> non </a:t>
            </a:r>
            <a:r>
              <a:rPr lang="en-US" sz="2400" dirty="0" err="1" smtClean="0">
                <a:latin typeface="+mj-lt"/>
              </a:rPr>
              <a:t>avevano</a:t>
            </a:r>
            <a:r>
              <a:rPr lang="en-US" sz="2400" dirty="0" smtClean="0">
                <a:latin typeface="+mj-lt"/>
              </a:rPr>
              <a:t> </a:t>
            </a:r>
            <a:r>
              <a:rPr lang="en-US" sz="2400" dirty="0" err="1" smtClean="0">
                <a:latin typeface="+mj-lt"/>
              </a:rPr>
              <a:t>previsto</a:t>
            </a:r>
            <a:r>
              <a:rPr lang="en-US" sz="2400" dirty="0" smtClean="0">
                <a:latin typeface="+mj-lt"/>
              </a:rPr>
              <a:t> </a:t>
            </a:r>
            <a:r>
              <a:rPr lang="en-US" sz="2400" dirty="0" err="1" smtClean="0">
                <a:latin typeface="+mj-lt"/>
              </a:rPr>
              <a:t>scorte</a:t>
            </a:r>
            <a:r>
              <a:rPr lang="en-US" sz="2400" dirty="0" smtClean="0">
                <a:latin typeface="+mj-lt"/>
              </a:rPr>
              <a:t> </a:t>
            </a:r>
            <a:r>
              <a:rPr lang="en-US" sz="2400" dirty="0" err="1" smtClean="0">
                <a:latin typeface="+mj-lt"/>
              </a:rPr>
              <a:t>adeguate</a:t>
            </a:r>
            <a:r>
              <a:rPr lang="en-US" sz="2400" dirty="0" smtClean="0">
                <a:latin typeface="+mj-lt"/>
              </a:rPr>
              <a:t> di </a:t>
            </a:r>
            <a:r>
              <a:rPr lang="en-US" sz="2400" dirty="0" err="1" smtClean="0">
                <a:latin typeface="+mj-lt"/>
              </a:rPr>
              <a:t>acqua</a:t>
            </a:r>
            <a:endParaRPr lang="en-US" sz="2400" dirty="0" smtClean="0">
              <a:latin typeface="+mj-lt"/>
            </a:endParaRPr>
          </a:p>
        </p:txBody>
      </p:sp>
      <p:pic>
        <p:nvPicPr>
          <p:cNvPr id="50180" name="Picture 5" descr="Chicago-2004-Startline1"/>
          <p:cNvPicPr>
            <a:picLocks noChangeAspect="1" noChangeArrowheads="1"/>
          </p:cNvPicPr>
          <p:nvPr>
            <p:custDataLst>
              <p:tags r:id="rId4"/>
            </p:custDataLst>
          </p:nvPr>
        </p:nvPicPr>
        <p:blipFill>
          <a:blip r:embed="rId6">
            <a:extLst>
              <a:ext uri="{28A0092B-C50C-407E-A947-70E740481C1C}">
                <a14:useLocalDpi xmlns:a14="http://schemas.microsoft.com/office/drawing/2010/main" val="0"/>
              </a:ext>
            </a:extLst>
          </a:blip>
          <a:srcRect/>
          <a:stretch>
            <a:fillRect/>
          </a:stretch>
        </p:blipFill>
        <p:spPr bwMode="auto">
          <a:xfrm>
            <a:off x="4191000" y="1700808"/>
            <a:ext cx="4762500"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1063144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P\Desktop\hpqscan0002.jpg"/>
          <p:cNvPicPr>
            <a:picLocks noChangeAspect="1" noChangeArrowheads="1"/>
          </p:cNvPicPr>
          <p:nvPr>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rot="5400000">
            <a:off x="1295637" y="-927480"/>
            <a:ext cx="6552727" cy="878497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028193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custDataLst>
              <p:tags r:id="rId2"/>
            </p:custDataLst>
            <p:extLst>
              <p:ext uri="{D42A27DB-BD31-4B8C-83A1-F6EECF244321}">
                <p14:modId xmlns:p14="http://schemas.microsoft.com/office/powerpoint/2010/main" val="3583585057"/>
              </p:ext>
            </p:extLst>
          </p:nvPr>
        </p:nvGraphicFramePr>
        <p:xfrm>
          <a:off x="251520" y="1039393"/>
          <a:ext cx="8568950" cy="5128033"/>
        </p:xfrm>
        <a:graphic>
          <a:graphicData uri="http://schemas.openxmlformats.org/drawingml/2006/table">
            <a:tbl>
              <a:tblPr firstRow="1" bandRow="1">
                <a:tableStyleId>{5C22544A-7EE6-4342-B048-85BDC9FD1C3A}</a:tableStyleId>
              </a:tblPr>
              <a:tblGrid>
                <a:gridCol w="1713790"/>
                <a:gridCol w="1713790"/>
                <a:gridCol w="1713790"/>
                <a:gridCol w="1713790"/>
                <a:gridCol w="1713790"/>
              </a:tblGrid>
              <a:tr h="677953">
                <a:tc>
                  <a:txBody>
                    <a:bodyPr/>
                    <a:lstStyle/>
                    <a:p>
                      <a:endParaRPr lang="it-IT" dirty="0">
                        <a:solidFill>
                          <a:schemeClr val="tx1"/>
                        </a:solidFill>
                      </a:endParaRPr>
                    </a:p>
                  </a:txBody>
                  <a:tcPr>
                    <a:solidFill>
                      <a:srgbClr val="0070C0">
                        <a:alpha val="58000"/>
                      </a:srgbClr>
                    </a:solidFill>
                  </a:tcPr>
                </a:tc>
                <a:tc gridSpan="2">
                  <a:txBody>
                    <a:bodyPr/>
                    <a:lstStyle/>
                    <a:p>
                      <a:pPr algn="ctr"/>
                      <a:r>
                        <a:rPr lang="it-IT" dirty="0" smtClean="0">
                          <a:solidFill>
                            <a:schemeClr val="tx1"/>
                          </a:solidFill>
                        </a:rPr>
                        <a:t>Riposo</a:t>
                      </a:r>
                      <a:endParaRPr lang="it-IT" dirty="0">
                        <a:solidFill>
                          <a:schemeClr val="tx1"/>
                        </a:solidFill>
                      </a:endParaRPr>
                    </a:p>
                  </a:txBody>
                  <a:tcPr>
                    <a:solidFill>
                      <a:srgbClr val="0070C0">
                        <a:alpha val="58000"/>
                      </a:srgbClr>
                    </a:solidFill>
                  </a:tcPr>
                </a:tc>
                <a:tc hMerge="1">
                  <a:txBody>
                    <a:bodyPr/>
                    <a:lstStyle/>
                    <a:p>
                      <a:endParaRPr lang="it-IT" dirty="0">
                        <a:solidFill>
                          <a:schemeClr val="tx1"/>
                        </a:solidFill>
                      </a:endParaRPr>
                    </a:p>
                  </a:txBody>
                  <a:tcPr>
                    <a:solidFill>
                      <a:srgbClr val="0070C0">
                        <a:alpha val="58000"/>
                      </a:srgbClr>
                    </a:solidFill>
                  </a:tcPr>
                </a:tc>
                <a:tc gridSpan="2">
                  <a:txBody>
                    <a:bodyPr/>
                    <a:lstStyle/>
                    <a:p>
                      <a:pPr algn="ctr"/>
                      <a:r>
                        <a:rPr lang="it-IT" dirty="0" smtClean="0">
                          <a:solidFill>
                            <a:schemeClr val="tx1"/>
                          </a:solidFill>
                        </a:rPr>
                        <a:t>Esercizio  prolungato</a:t>
                      </a:r>
                      <a:endParaRPr lang="it-IT" dirty="0">
                        <a:solidFill>
                          <a:schemeClr val="tx1"/>
                        </a:solidFill>
                      </a:endParaRPr>
                    </a:p>
                  </a:txBody>
                  <a:tcPr>
                    <a:solidFill>
                      <a:srgbClr val="0070C0">
                        <a:alpha val="58000"/>
                      </a:srgbClr>
                    </a:solidFill>
                  </a:tcPr>
                </a:tc>
                <a:tc hMerge="1">
                  <a:txBody>
                    <a:bodyPr/>
                    <a:lstStyle/>
                    <a:p>
                      <a:endParaRPr lang="it-IT" dirty="0">
                        <a:solidFill>
                          <a:schemeClr val="tx1"/>
                        </a:solidFill>
                      </a:endParaRPr>
                    </a:p>
                  </a:txBody>
                  <a:tcPr>
                    <a:solidFill>
                      <a:srgbClr val="0070C0">
                        <a:alpha val="58000"/>
                      </a:srgbClr>
                    </a:solidFill>
                  </a:tcPr>
                </a:tc>
              </a:tr>
              <a:tr h="639594">
                <a:tc>
                  <a:txBody>
                    <a:bodyPr/>
                    <a:lstStyle/>
                    <a:p>
                      <a:r>
                        <a:rPr lang="it-IT" b="1" dirty="0" smtClean="0">
                          <a:solidFill>
                            <a:schemeClr val="tx1"/>
                          </a:solidFill>
                        </a:rPr>
                        <a:t>Causa della perdita</a:t>
                      </a:r>
                      <a:endParaRPr lang="it-IT" b="1" dirty="0">
                        <a:solidFill>
                          <a:schemeClr val="tx1"/>
                        </a:solidFill>
                      </a:endParaRPr>
                    </a:p>
                  </a:txBody>
                  <a:tcPr>
                    <a:solidFill>
                      <a:srgbClr val="0070C0">
                        <a:alpha val="58000"/>
                      </a:srgbClr>
                    </a:solidFill>
                  </a:tcPr>
                </a:tc>
                <a:tc>
                  <a:txBody>
                    <a:bodyPr/>
                    <a:lstStyle/>
                    <a:p>
                      <a:pPr algn="ctr"/>
                      <a:r>
                        <a:rPr lang="it-IT" b="1" dirty="0" smtClean="0">
                          <a:solidFill>
                            <a:schemeClr val="tx1"/>
                          </a:solidFill>
                        </a:rPr>
                        <a:t>ml/h</a:t>
                      </a:r>
                      <a:endParaRPr lang="it-IT" b="1" dirty="0">
                        <a:solidFill>
                          <a:schemeClr val="tx1"/>
                        </a:solidFill>
                      </a:endParaRPr>
                    </a:p>
                  </a:txBody>
                  <a:tcPr>
                    <a:solidFill>
                      <a:srgbClr val="0070C0">
                        <a:alpha val="58000"/>
                      </a:srgbClr>
                    </a:solidFill>
                  </a:tcPr>
                </a:tc>
                <a:tc>
                  <a:txBody>
                    <a:bodyPr/>
                    <a:lstStyle/>
                    <a:p>
                      <a:pPr algn="ctr"/>
                      <a:r>
                        <a:rPr lang="it-IT" b="1" dirty="0" smtClean="0">
                          <a:solidFill>
                            <a:schemeClr val="tx1"/>
                          </a:solidFill>
                        </a:rPr>
                        <a:t>% del totale</a:t>
                      </a:r>
                      <a:endParaRPr lang="it-IT" b="1" dirty="0">
                        <a:solidFill>
                          <a:schemeClr val="tx1"/>
                        </a:solidFill>
                      </a:endParaRPr>
                    </a:p>
                  </a:txBody>
                  <a:tcPr>
                    <a:solidFill>
                      <a:srgbClr val="0070C0">
                        <a:alpha val="58000"/>
                      </a:srgbClr>
                    </a:solidFill>
                  </a:tcPr>
                </a:tc>
                <a:tc>
                  <a:txBody>
                    <a:bodyPr/>
                    <a:lstStyle/>
                    <a:p>
                      <a:pPr algn="ctr"/>
                      <a:r>
                        <a:rPr lang="it-IT" b="1" dirty="0" smtClean="0">
                          <a:solidFill>
                            <a:schemeClr val="tx1"/>
                          </a:solidFill>
                        </a:rPr>
                        <a:t>ml/h</a:t>
                      </a:r>
                      <a:endParaRPr lang="it-IT" b="1" dirty="0">
                        <a:solidFill>
                          <a:schemeClr val="tx1"/>
                        </a:solidFill>
                      </a:endParaRPr>
                    </a:p>
                  </a:txBody>
                  <a:tcPr>
                    <a:solidFill>
                      <a:srgbClr val="0070C0">
                        <a:alpha val="58000"/>
                      </a:srgbClr>
                    </a:solidFill>
                  </a:tcPr>
                </a:tc>
                <a:tc>
                  <a:txBody>
                    <a:bodyPr/>
                    <a:lstStyle/>
                    <a:p>
                      <a:pPr algn="ctr"/>
                      <a:r>
                        <a:rPr lang="it-IT" b="1" dirty="0" smtClean="0">
                          <a:solidFill>
                            <a:schemeClr val="tx1"/>
                          </a:solidFill>
                        </a:rPr>
                        <a:t>% del totale</a:t>
                      </a:r>
                      <a:endParaRPr lang="it-IT" b="1" dirty="0">
                        <a:solidFill>
                          <a:schemeClr val="tx1"/>
                        </a:solidFill>
                      </a:endParaRPr>
                    </a:p>
                  </a:txBody>
                  <a:tcPr>
                    <a:solidFill>
                      <a:srgbClr val="0070C0">
                        <a:alpha val="58000"/>
                      </a:srgbClr>
                    </a:solidFill>
                  </a:tcPr>
                </a:tc>
              </a:tr>
              <a:tr h="871966">
                <a:tc>
                  <a:txBody>
                    <a:bodyPr/>
                    <a:lstStyle/>
                    <a:p>
                      <a:r>
                        <a:rPr lang="it-IT" dirty="0" smtClean="0">
                          <a:solidFill>
                            <a:schemeClr val="tx1"/>
                          </a:solidFill>
                        </a:rPr>
                        <a:t>Perdita</a:t>
                      </a:r>
                      <a:r>
                        <a:rPr lang="it-IT" baseline="0" dirty="0" smtClean="0">
                          <a:solidFill>
                            <a:schemeClr val="tx1"/>
                          </a:solidFill>
                        </a:rPr>
                        <a:t> impercettibile</a:t>
                      </a:r>
                    </a:p>
                    <a:p>
                      <a:r>
                        <a:rPr lang="it-IT" b="1" baseline="0" dirty="0" smtClean="0">
                          <a:solidFill>
                            <a:schemeClr val="tx1"/>
                          </a:solidFill>
                        </a:rPr>
                        <a:t>Cute</a:t>
                      </a:r>
                      <a:endParaRPr lang="it-IT" b="1"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14.6</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15</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15</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1.1</a:t>
                      </a:r>
                      <a:endParaRPr lang="it-IT" sz="2000" dirty="0">
                        <a:solidFill>
                          <a:schemeClr val="tx1"/>
                        </a:solidFill>
                      </a:endParaRPr>
                    </a:p>
                  </a:txBody>
                  <a:tcPr>
                    <a:solidFill>
                      <a:srgbClr val="0070C0">
                        <a:alpha val="58000"/>
                      </a:srgbClr>
                    </a:solidFill>
                  </a:tcPr>
                </a:tc>
              </a:tr>
              <a:tr h="871966">
                <a:tc>
                  <a:txBody>
                    <a:bodyPr/>
                    <a:lstStyle/>
                    <a:p>
                      <a:r>
                        <a:rPr lang="it-IT" dirty="0" smtClean="0">
                          <a:solidFill>
                            <a:schemeClr val="tx1"/>
                          </a:solidFill>
                        </a:rPr>
                        <a:t>Perdita impercettibile</a:t>
                      </a:r>
                    </a:p>
                    <a:p>
                      <a:r>
                        <a:rPr lang="it-IT" b="1" dirty="0" smtClean="0">
                          <a:solidFill>
                            <a:schemeClr val="tx1"/>
                          </a:solidFill>
                        </a:rPr>
                        <a:t>Respirazione</a:t>
                      </a:r>
                      <a:endParaRPr lang="it-IT" b="1"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14.6</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15</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100</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7.5</a:t>
                      </a:r>
                      <a:endParaRPr lang="it-IT" sz="2000" dirty="0">
                        <a:solidFill>
                          <a:schemeClr val="tx1"/>
                        </a:solidFill>
                      </a:endParaRPr>
                    </a:p>
                  </a:txBody>
                  <a:tcPr>
                    <a:solidFill>
                      <a:srgbClr val="0070C0">
                        <a:alpha val="58000"/>
                      </a:srgbClr>
                    </a:solidFill>
                  </a:tcPr>
                </a:tc>
              </a:tr>
              <a:tr h="392782">
                <a:tc>
                  <a:txBody>
                    <a:bodyPr/>
                    <a:lstStyle/>
                    <a:p>
                      <a:r>
                        <a:rPr lang="it-IT" b="1" dirty="0" smtClean="0">
                          <a:solidFill>
                            <a:srgbClr val="FFFF00"/>
                          </a:solidFill>
                        </a:rPr>
                        <a:t>Sudorazione</a:t>
                      </a:r>
                      <a:endParaRPr lang="it-IT" b="1" dirty="0">
                        <a:solidFill>
                          <a:srgbClr val="FFFF00"/>
                        </a:solidFill>
                      </a:endParaRPr>
                    </a:p>
                  </a:txBody>
                  <a:tcPr>
                    <a:solidFill>
                      <a:srgbClr val="0070C0">
                        <a:alpha val="58000"/>
                      </a:srgbClr>
                    </a:solidFill>
                  </a:tcPr>
                </a:tc>
                <a:tc>
                  <a:txBody>
                    <a:bodyPr/>
                    <a:lstStyle/>
                    <a:p>
                      <a:pPr algn="ctr"/>
                      <a:r>
                        <a:rPr lang="it-IT" sz="2000" b="1" dirty="0" smtClean="0">
                          <a:solidFill>
                            <a:srgbClr val="FFFF00"/>
                          </a:solidFill>
                        </a:rPr>
                        <a:t>4.2</a:t>
                      </a:r>
                      <a:endParaRPr lang="it-IT" sz="2000" b="1" dirty="0">
                        <a:solidFill>
                          <a:srgbClr val="FFFF00"/>
                        </a:solidFill>
                      </a:endParaRPr>
                    </a:p>
                  </a:txBody>
                  <a:tcPr>
                    <a:solidFill>
                      <a:srgbClr val="0070C0">
                        <a:alpha val="58000"/>
                      </a:srgbClr>
                    </a:solidFill>
                  </a:tcPr>
                </a:tc>
                <a:tc>
                  <a:txBody>
                    <a:bodyPr/>
                    <a:lstStyle/>
                    <a:p>
                      <a:pPr algn="ctr"/>
                      <a:r>
                        <a:rPr lang="it-IT" sz="2000" b="1" dirty="0" smtClean="0">
                          <a:solidFill>
                            <a:srgbClr val="FFFF00"/>
                          </a:solidFill>
                        </a:rPr>
                        <a:t>5</a:t>
                      </a:r>
                      <a:endParaRPr lang="it-IT" sz="2000" b="1" dirty="0">
                        <a:solidFill>
                          <a:srgbClr val="FFFF00"/>
                        </a:solidFill>
                      </a:endParaRPr>
                    </a:p>
                  </a:txBody>
                  <a:tcPr>
                    <a:solidFill>
                      <a:srgbClr val="0070C0">
                        <a:alpha val="58000"/>
                      </a:srgbClr>
                    </a:solidFill>
                  </a:tcPr>
                </a:tc>
                <a:tc>
                  <a:txBody>
                    <a:bodyPr/>
                    <a:lstStyle/>
                    <a:p>
                      <a:pPr algn="ctr"/>
                      <a:r>
                        <a:rPr lang="it-IT" sz="2000" b="1" dirty="0" smtClean="0">
                          <a:solidFill>
                            <a:srgbClr val="FFFF00"/>
                          </a:solidFill>
                        </a:rPr>
                        <a:t>1200</a:t>
                      </a:r>
                      <a:endParaRPr lang="it-IT" sz="2000" b="1" dirty="0">
                        <a:solidFill>
                          <a:srgbClr val="FFFF00"/>
                        </a:solidFill>
                      </a:endParaRPr>
                    </a:p>
                  </a:txBody>
                  <a:tcPr>
                    <a:solidFill>
                      <a:srgbClr val="0070C0">
                        <a:alpha val="58000"/>
                      </a:srgbClr>
                    </a:solidFill>
                  </a:tcPr>
                </a:tc>
                <a:tc>
                  <a:txBody>
                    <a:bodyPr/>
                    <a:lstStyle/>
                    <a:p>
                      <a:pPr algn="ctr"/>
                      <a:r>
                        <a:rPr lang="it-IT" sz="2000" b="1" dirty="0" smtClean="0">
                          <a:solidFill>
                            <a:srgbClr val="FFFF00"/>
                          </a:solidFill>
                        </a:rPr>
                        <a:t>90.6</a:t>
                      </a:r>
                      <a:endParaRPr lang="it-IT" sz="2000" b="1" dirty="0">
                        <a:solidFill>
                          <a:srgbClr val="FFFF00"/>
                        </a:solidFill>
                      </a:endParaRPr>
                    </a:p>
                  </a:txBody>
                  <a:tcPr>
                    <a:solidFill>
                      <a:srgbClr val="0070C0">
                        <a:alpha val="58000"/>
                      </a:srgbClr>
                    </a:solidFill>
                  </a:tcPr>
                </a:tc>
              </a:tr>
              <a:tr h="392782">
                <a:tc>
                  <a:txBody>
                    <a:bodyPr/>
                    <a:lstStyle/>
                    <a:p>
                      <a:r>
                        <a:rPr lang="it-IT" b="1" dirty="0" smtClean="0">
                          <a:solidFill>
                            <a:schemeClr val="tx1"/>
                          </a:solidFill>
                        </a:rPr>
                        <a:t>Urine</a:t>
                      </a:r>
                      <a:endParaRPr lang="it-IT" b="1"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58.3</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60</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10</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0.8</a:t>
                      </a:r>
                      <a:endParaRPr lang="it-IT" sz="2000" dirty="0">
                        <a:solidFill>
                          <a:schemeClr val="tx1"/>
                        </a:solidFill>
                      </a:endParaRPr>
                    </a:p>
                  </a:txBody>
                  <a:tcPr>
                    <a:solidFill>
                      <a:srgbClr val="0070C0">
                        <a:alpha val="58000"/>
                      </a:srgbClr>
                    </a:solidFill>
                  </a:tcPr>
                </a:tc>
              </a:tr>
              <a:tr h="392782">
                <a:tc>
                  <a:txBody>
                    <a:bodyPr/>
                    <a:lstStyle/>
                    <a:p>
                      <a:r>
                        <a:rPr lang="it-IT" b="1" dirty="0" smtClean="0">
                          <a:solidFill>
                            <a:schemeClr val="tx1"/>
                          </a:solidFill>
                        </a:rPr>
                        <a:t>Feci</a:t>
                      </a:r>
                      <a:endParaRPr lang="it-IT" b="1"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4.2</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5</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0.0</a:t>
                      </a:r>
                      <a:endParaRPr lang="it-IT" sz="2000" dirty="0">
                        <a:solidFill>
                          <a:schemeClr val="tx1"/>
                        </a:solidFill>
                      </a:endParaRPr>
                    </a:p>
                  </a:txBody>
                  <a:tcPr>
                    <a:solidFill>
                      <a:srgbClr val="0070C0">
                        <a:alpha val="58000"/>
                      </a:srgbClr>
                    </a:solidFill>
                  </a:tcPr>
                </a:tc>
              </a:tr>
              <a:tr h="392782">
                <a:tc gridSpan="5">
                  <a:txBody>
                    <a:bodyPr/>
                    <a:lstStyle/>
                    <a:p>
                      <a:endParaRPr lang="it-IT" sz="2000" dirty="0">
                        <a:solidFill>
                          <a:schemeClr val="tx1"/>
                        </a:solidFill>
                      </a:endParaRPr>
                    </a:p>
                  </a:txBody>
                  <a:tcPr>
                    <a:solidFill>
                      <a:srgbClr val="0070C0">
                        <a:alpha val="58000"/>
                      </a:srgbClr>
                    </a:solidFill>
                  </a:tcPr>
                </a:tc>
                <a:tc hMerge="1">
                  <a:txBody>
                    <a:bodyPr/>
                    <a:lstStyle/>
                    <a:p>
                      <a:pPr algn="ctr"/>
                      <a:endParaRPr lang="it-IT" dirty="0">
                        <a:solidFill>
                          <a:schemeClr val="tx1"/>
                        </a:solidFill>
                      </a:endParaRPr>
                    </a:p>
                  </a:txBody>
                  <a:tcPr>
                    <a:solidFill>
                      <a:srgbClr val="0070C0">
                        <a:alpha val="58000"/>
                      </a:srgbClr>
                    </a:solidFill>
                  </a:tcPr>
                </a:tc>
                <a:tc hMerge="1">
                  <a:txBody>
                    <a:bodyPr/>
                    <a:lstStyle/>
                    <a:p>
                      <a:pPr algn="ctr"/>
                      <a:endParaRPr lang="it-IT" dirty="0">
                        <a:solidFill>
                          <a:schemeClr val="tx1"/>
                        </a:solidFill>
                      </a:endParaRPr>
                    </a:p>
                  </a:txBody>
                  <a:tcPr>
                    <a:solidFill>
                      <a:srgbClr val="0070C0">
                        <a:alpha val="58000"/>
                      </a:srgbClr>
                    </a:solidFill>
                  </a:tcPr>
                </a:tc>
                <a:tc hMerge="1">
                  <a:txBody>
                    <a:bodyPr/>
                    <a:lstStyle/>
                    <a:p>
                      <a:pPr algn="ctr"/>
                      <a:endParaRPr lang="it-IT" dirty="0">
                        <a:solidFill>
                          <a:schemeClr val="tx1"/>
                        </a:solidFill>
                      </a:endParaRPr>
                    </a:p>
                  </a:txBody>
                  <a:tcPr>
                    <a:solidFill>
                      <a:srgbClr val="0070C0">
                        <a:alpha val="58000"/>
                      </a:srgbClr>
                    </a:solidFill>
                  </a:tcPr>
                </a:tc>
                <a:tc hMerge="1">
                  <a:txBody>
                    <a:bodyPr/>
                    <a:lstStyle/>
                    <a:p>
                      <a:pPr algn="ctr"/>
                      <a:endParaRPr lang="it-IT" dirty="0">
                        <a:solidFill>
                          <a:schemeClr val="tx1"/>
                        </a:solidFill>
                      </a:endParaRPr>
                    </a:p>
                  </a:txBody>
                  <a:tcPr>
                    <a:solidFill>
                      <a:srgbClr val="0070C0">
                        <a:alpha val="58000"/>
                      </a:srgbClr>
                    </a:solidFill>
                  </a:tcPr>
                </a:tc>
              </a:tr>
              <a:tr h="392782">
                <a:tc>
                  <a:txBody>
                    <a:bodyPr/>
                    <a:lstStyle/>
                    <a:p>
                      <a:r>
                        <a:rPr lang="it-IT" dirty="0" smtClean="0">
                          <a:solidFill>
                            <a:schemeClr val="tx1"/>
                          </a:solidFill>
                        </a:rPr>
                        <a:t>Totale</a:t>
                      </a:r>
                      <a:endParaRPr lang="it-IT"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95.9</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100.0</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1325</a:t>
                      </a:r>
                      <a:endParaRPr lang="it-IT" sz="2000" dirty="0">
                        <a:solidFill>
                          <a:schemeClr val="tx1"/>
                        </a:solidFill>
                      </a:endParaRPr>
                    </a:p>
                  </a:txBody>
                  <a:tcPr>
                    <a:solidFill>
                      <a:srgbClr val="0070C0">
                        <a:alpha val="58000"/>
                      </a:srgbClr>
                    </a:solidFill>
                  </a:tcPr>
                </a:tc>
                <a:tc>
                  <a:txBody>
                    <a:bodyPr/>
                    <a:lstStyle/>
                    <a:p>
                      <a:pPr algn="ctr"/>
                      <a:r>
                        <a:rPr lang="it-IT" sz="2000" dirty="0" smtClean="0">
                          <a:solidFill>
                            <a:schemeClr val="tx1"/>
                          </a:solidFill>
                        </a:rPr>
                        <a:t>100.0</a:t>
                      </a:r>
                      <a:endParaRPr lang="it-IT" sz="2000" dirty="0">
                        <a:solidFill>
                          <a:schemeClr val="tx1"/>
                        </a:solidFill>
                      </a:endParaRPr>
                    </a:p>
                  </a:txBody>
                  <a:tcPr>
                    <a:solidFill>
                      <a:srgbClr val="0070C0">
                        <a:alpha val="58000"/>
                      </a:srgbClr>
                    </a:solidFill>
                  </a:tcPr>
                </a:tc>
              </a:tr>
            </a:tbl>
          </a:graphicData>
        </a:graphic>
      </p:graphicFrame>
      <p:sp>
        <p:nvSpPr>
          <p:cNvPr id="5" name="CasellaDiTesto 4"/>
          <p:cNvSpPr txBox="1"/>
          <p:nvPr>
            <p:custDataLst>
              <p:tags r:id="rId3"/>
            </p:custDataLst>
          </p:nvPr>
        </p:nvSpPr>
        <p:spPr>
          <a:xfrm>
            <a:off x="323528" y="260648"/>
            <a:ext cx="8286243" cy="646331"/>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it-IT" dirty="0" smtClean="0">
                <a:solidFill>
                  <a:srgbClr val="FFFF00"/>
                </a:solidFill>
              </a:rPr>
              <a:t>Raffronto della perdita di acqua corporea in condizioni di riposo in un ambiente fresco</a:t>
            </a:r>
          </a:p>
          <a:p>
            <a:r>
              <a:rPr lang="it-IT" dirty="0">
                <a:solidFill>
                  <a:srgbClr val="FFFF00"/>
                </a:solidFill>
              </a:rPr>
              <a:t>e</a:t>
            </a:r>
            <a:r>
              <a:rPr lang="it-IT" dirty="0" smtClean="0">
                <a:solidFill>
                  <a:srgbClr val="FFFF00"/>
                </a:solidFill>
              </a:rPr>
              <a:t> durante un esercizio fisico prolungato che può portare ad esaurimento.</a:t>
            </a:r>
            <a:endParaRPr lang="it-IT" dirty="0">
              <a:solidFill>
                <a:srgbClr val="FFFF00"/>
              </a:solidFill>
            </a:endParaRPr>
          </a:p>
        </p:txBody>
      </p:sp>
    </p:spTree>
    <p:custDataLst>
      <p:tags r:id="rId1"/>
    </p:custDataLst>
    <p:extLst>
      <p:ext uri="{BB962C8B-B14F-4D97-AF65-F5344CB8AC3E}">
        <p14:creationId xmlns:p14="http://schemas.microsoft.com/office/powerpoint/2010/main" val="9705861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custDataLst>
              <p:tags r:id="rId2"/>
            </p:custDataLst>
            <p:extLst>
              <p:ext uri="{D42A27DB-BD31-4B8C-83A1-F6EECF244321}">
                <p14:modId xmlns:p14="http://schemas.microsoft.com/office/powerpoint/2010/main" val="1349690352"/>
              </p:ext>
            </p:extLst>
          </p:nvPr>
        </p:nvGraphicFramePr>
        <p:xfrm>
          <a:off x="0" y="2420888"/>
          <a:ext cx="9116321" cy="2772962"/>
        </p:xfrm>
        <a:graphic>
          <a:graphicData uri="http://schemas.openxmlformats.org/drawingml/2006/table">
            <a:tbl>
              <a:tblPr firstRow="1" bandRow="1">
                <a:tableStyleId>{5C22544A-7EE6-4342-B048-85BDC9FD1C3A}</a:tableStyleId>
              </a:tblPr>
              <a:tblGrid>
                <a:gridCol w="1519387"/>
                <a:gridCol w="1519387"/>
                <a:gridCol w="1519387"/>
                <a:gridCol w="1519387"/>
                <a:gridCol w="1369550"/>
                <a:gridCol w="1669223"/>
              </a:tblGrid>
              <a:tr h="748179">
                <a:tc gridSpan="6">
                  <a:txBody>
                    <a:bodyPr/>
                    <a:lstStyle/>
                    <a:p>
                      <a:pPr algn="ctr"/>
                      <a:r>
                        <a:rPr lang="it-IT" sz="2400" dirty="0" smtClean="0">
                          <a:solidFill>
                            <a:schemeClr val="tx1"/>
                          </a:solidFill>
                        </a:rPr>
                        <a:t>ELETTROLITI   (</a:t>
                      </a:r>
                      <a:r>
                        <a:rPr lang="it-IT" sz="2400" dirty="0" err="1" smtClean="0">
                          <a:solidFill>
                            <a:schemeClr val="tx1"/>
                          </a:solidFill>
                        </a:rPr>
                        <a:t>mEq</a:t>
                      </a:r>
                      <a:r>
                        <a:rPr lang="it-IT" sz="2400" dirty="0" smtClean="0">
                          <a:solidFill>
                            <a:schemeClr val="tx1"/>
                          </a:solidFill>
                        </a:rPr>
                        <a:t>/L)</a:t>
                      </a:r>
                      <a:endParaRPr lang="it-IT" sz="2400" dirty="0">
                        <a:solidFill>
                          <a:schemeClr val="tx1"/>
                        </a:solidFill>
                      </a:endParaRPr>
                    </a:p>
                  </a:txBody>
                  <a:tcPr>
                    <a:solidFill>
                      <a:srgbClr val="0070C0">
                        <a:alpha val="58000"/>
                      </a:srgbClr>
                    </a:solidFill>
                  </a:tcPr>
                </a:tc>
                <a:tc hMerge="1">
                  <a:txBody>
                    <a:bodyPr/>
                    <a:lstStyle/>
                    <a:p>
                      <a:pPr algn="ctr"/>
                      <a:endParaRPr lang="it-IT" dirty="0">
                        <a:solidFill>
                          <a:schemeClr val="tx1"/>
                        </a:solidFill>
                      </a:endParaRPr>
                    </a:p>
                  </a:txBody>
                  <a:tcPr>
                    <a:solidFill>
                      <a:srgbClr val="0070C0">
                        <a:alpha val="58000"/>
                      </a:srgbClr>
                    </a:solidFill>
                  </a:tcPr>
                </a:tc>
                <a:tc hMerge="1">
                  <a:txBody>
                    <a:bodyPr/>
                    <a:lstStyle/>
                    <a:p>
                      <a:endParaRPr lang="it-IT" dirty="0">
                        <a:solidFill>
                          <a:schemeClr val="tx1"/>
                        </a:solidFill>
                      </a:endParaRPr>
                    </a:p>
                  </a:txBody>
                  <a:tcPr>
                    <a:solidFill>
                      <a:srgbClr val="0070C0">
                        <a:alpha val="58000"/>
                      </a:srgbClr>
                    </a:solidFill>
                  </a:tcPr>
                </a:tc>
                <a:tc hMerge="1">
                  <a:txBody>
                    <a:bodyPr/>
                    <a:lstStyle/>
                    <a:p>
                      <a:pPr algn="ctr"/>
                      <a:endParaRPr lang="it-IT" dirty="0">
                        <a:solidFill>
                          <a:schemeClr val="tx1"/>
                        </a:solidFill>
                      </a:endParaRPr>
                    </a:p>
                  </a:txBody>
                  <a:tcPr>
                    <a:solidFill>
                      <a:srgbClr val="0070C0">
                        <a:alpha val="58000"/>
                      </a:srgbClr>
                    </a:solidFill>
                  </a:tcPr>
                </a:tc>
                <a:tc hMerge="1">
                  <a:txBody>
                    <a:bodyPr/>
                    <a:lstStyle/>
                    <a:p>
                      <a:endParaRPr lang="it-IT" dirty="0">
                        <a:solidFill>
                          <a:schemeClr val="tx1"/>
                        </a:solidFill>
                      </a:endParaRPr>
                    </a:p>
                  </a:txBody>
                  <a:tcPr>
                    <a:solidFill>
                      <a:srgbClr val="0070C0">
                        <a:alpha val="58000"/>
                      </a:srgbClr>
                    </a:solidFill>
                  </a:tcPr>
                </a:tc>
                <a:tc hMerge="1">
                  <a:txBody>
                    <a:bodyPr/>
                    <a:lstStyle/>
                    <a:p>
                      <a:pPr algn="ctr"/>
                      <a:endParaRPr lang="it-IT" sz="2400" dirty="0">
                        <a:solidFill>
                          <a:schemeClr val="tx1"/>
                        </a:solidFill>
                      </a:endParaRPr>
                    </a:p>
                  </a:txBody>
                  <a:tcPr>
                    <a:solidFill>
                      <a:srgbClr val="0070C0">
                        <a:alpha val="58000"/>
                      </a:srgbClr>
                    </a:solidFill>
                  </a:tcPr>
                </a:tc>
              </a:tr>
              <a:tr h="706383">
                <a:tc>
                  <a:txBody>
                    <a:bodyPr/>
                    <a:lstStyle/>
                    <a:p>
                      <a:pPr algn="ctr"/>
                      <a:r>
                        <a:rPr lang="it-IT" b="1" dirty="0" smtClean="0">
                          <a:solidFill>
                            <a:schemeClr val="tx1"/>
                          </a:solidFill>
                        </a:rPr>
                        <a:t>SITO</a:t>
                      </a:r>
                      <a:endParaRPr lang="it-IT" b="1" dirty="0">
                        <a:solidFill>
                          <a:schemeClr val="tx1"/>
                        </a:solidFill>
                      </a:endParaRPr>
                    </a:p>
                  </a:txBody>
                  <a:tcPr>
                    <a:solidFill>
                      <a:srgbClr val="0070C0">
                        <a:alpha val="58000"/>
                      </a:srgbClr>
                    </a:solidFill>
                  </a:tcPr>
                </a:tc>
                <a:tc>
                  <a:txBody>
                    <a:bodyPr/>
                    <a:lstStyle/>
                    <a:p>
                      <a:pPr algn="ctr"/>
                      <a:r>
                        <a:rPr lang="it-IT" b="1" dirty="0" smtClean="0">
                          <a:solidFill>
                            <a:schemeClr val="tx1"/>
                          </a:solidFill>
                        </a:rPr>
                        <a:t>Na</a:t>
                      </a:r>
                      <a:endParaRPr lang="it-IT" b="1" dirty="0">
                        <a:solidFill>
                          <a:schemeClr val="tx1"/>
                        </a:solidFill>
                      </a:endParaRPr>
                    </a:p>
                  </a:txBody>
                  <a:tcPr>
                    <a:solidFill>
                      <a:srgbClr val="0070C0">
                        <a:alpha val="58000"/>
                      </a:srgbClr>
                    </a:solidFill>
                  </a:tcPr>
                </a:tc>
                <a:tc>
                  <a:txBody>
                    <a:bodyPr/>
                    <a:lstStyle/>
                    <a:p>
                      <a:pPr algn="ctr"/>
                      <a:r>
                        <a:rPr lang="it-IT" b="1" dirty="0" smtClean="0">
                          <a:solidFill>
                            <a:schemeClr val="tx1"/>
                          </a:solidFill>
                        </a:rPr>
                        <a:t>Cl</a:t>
                      </a:r>
                      <a:endParaRPr lang="it-IT" b="1" dirty="0">
                        <a:solidFill>
                          <a:schemeClr val="tx1"/>
                        </a:solidFill>
                      </a:endParaRPr>
                    </a:p>
                  </a:txBody>
                  <a:tcPr>
                    <a:solidFill>
                      <a:srgbClr val="0070C0">
                        <a:alpha val="58000"/>
                      </a:srgbClr>
                    </a:solidFill>
                  </a:tcPr>
                </a:tc>
                <a:tc>
                  <a:txBody>
                    <a:bodyPr/>
                    <a:lstStyle/>
                    <a:p>
                      <a:pPr algn="ctr"/>
                      <a:r>
                        <a:rPr lang="it-IT" b="1" dirty="0" smtClean="0">
                          <a:solidFill>
                            <a:schemeClr val="tx1"/>
                          </a:solidFill>
                        </a:rPr>
                        <a:t>K</a:t>
                      </a:r>
                      <a:endParaRPr lang="it-IT" b="1" dirty="0">
                        <a:solidFill>
                          <a:schemeClr val="tx1"/>
                        </a:solidFill>
                      </a:endParaRPr>
                    </a:p>
                  </a:txBody>
                  <a:tcPr>
                    <a:solidFill>
                      <a:srgbClr val="0070C0">
                        <a:alpha val="58000"/>
                      </a:srgbClr>
                    </a:solidFill>
                  </a:tcPr>
                </a:tc>
                <a:tc>
                  <a:txBody>
                    <a:bodyPr/>
                    <a:lstStyle/>
                    <a:p>
                      <a:pPr algn="ctr"/>
                      <a:r>
                        <a:rPr lang="it-IT" b="1" dirty="0" smtClean="0">
                          <a:solidFill>
                            <a:schemeClr val="tx1"/>
                          </a:solidFill>
                        </a:rPr>
                        <a:t>Mg</a:t>
                      </a:r>
                      <a:endParaRPr lang="it-IT" b="1" dirty="0">
                        <a:solidFill>
                          <a:schemeClr val="tx1"/>
                        </a:solidFill>
                      </a:endParaRPr>
                    </a:p>
                  </a:txBody>
                  <a:tcPr>
                    <a:solidFill>
                      <a:srgbClr val="0070C0">
                        <a:alpha val="58000"/>
                      </a:srgbClr>
                    </a:solidFill>
                  </a:tcPr>
                </a:tc>
                <a:tc>
                  <a:txBody>
                    <a:bodyPr/>
                    <a:lstStyle/>
                    <a:p>
                      <a:pPr algn="ctr"/>
                      <a:r>
                        <a:rPr lang="it-IT" b="1" dirty="0" smtClean="0">
                          <a:solidFill>
                            <a:schemeClr val="tx1"/>
                          </a:solidFill>
                        </a:rPr>
                        <a:t>OSMOLARITA’</a:t>
                      </a:r>
                    </a:p>
                    <a:p>
                      <a:pPr algn="ctr"/>
                      <a:r>
                        <a:rPr lang="it-IT" b="1" dirty="0" err="1" smtClean="0">
                          <a:solidFill>
                            <a:schemeClr val="tx1"/>
                          </a:solidFill>
                        </a:rPr>
                        <a:t>mOsm</a:t>
                      </a:r>
                      <a:r>
                        <a:rPr lang="it-IT" b="1" dirty="0" smtClean="0">
                          <a:solidFill>
                            <a:schemeClr val="tx1"/>
                          </a:solidFill>
                        </a:rPr>
                        <a:t>/L</a:t>
                      </a:r>
                      <a:endParaRPr lang="it-IT" b="1" dirty="0">
                        <a:solidFill>
                          <a:schemeClr val="tx1"/>
                        </a:solidFill>
                      </a:endParaRPr>
                    </a:p>
                  </a:txBody>
                  <a:tcPr>
                    <a:solidFill>
                      <a:srgbClr val="0070C0">
                        <a:alpha val="58000"/>
                      </a:srgbClr>
                    </a:solidFill>
                  </a:tcPr>
                </a:tc>
              </a:tr>
              <a:tr h="417646">
                <a:tc>
                  <a:txBody>
                    <a:bodyPr/>
                    <a:lstStyle/>
                    <a:p>
                      <a:r>
                        <a:rPr lang="it-IT" dirty="0" smtClean="0">
                          <a:solidFill>
                            <a:schemeClr val="tx1"/>
                          </a:solidFill>
                        </a:rPr>
                        <a:t>Sudore</a:t>
                      </a:r>
                      <a:endParaRPr lang="it-IT"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40-60</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30-50</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4-6</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1.5-5</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80-185</a:t>
                      </a:r>
                      <a:endParaRPr lang="it-IT" sz="2000" b="1" dirty="0">
                        <a:solidFill>
                          <a:schemeClr val="tx1"/>
                        </a:solidFill>
                      </a:endParaRPr>
                    </a:p>
                  </a:txBody>
                  <a:tcPr>
                    <a:solidFill>
                      <a:srgbClr val="0070C0">
                        <a:alpha val="58000"/>
                      </a:srgbClr>
                    </a:solidFill>
                  </a:tcPr>
                </a:tc>
              </a:tr>
              <a:tr h="463469">
                <a:tc>
                  <a:txBody>
                    <a:bodyPr/>
                    <a:lstStyle/>
                    <a:p>
                      <a:r>
                        <a:rPr lang="it-IT" dirty="0" smtClean="0">
                          <a:solidFill>
                            <a:schemeClr val="tx1"/>
                          </a:solidFill>
                        </a:rPr>
                        <a:t>Plasma</a:t>
                      </a:r>
                      <a:endParaRPr lang="it-IT"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140</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101</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4</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1.5</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295</a:t>
                      </a:r>
                      <a:endParaRPr lang="it-IT" sz="2000" b="1" dirty="0">
                        <a:solidFill>
                          <a:schemeClr val="tx1"/>
                        </a:solidFill>
                      </a:endParaRPr>
                    </a:p>
                  </a:txBody>
                  <a:tcPr>
                    <a:solidFill>
                      <a:srgbClr val="0070C0">
                        <a:alpha val="58000"/>
                      </a:srgbClr>
                    </a:solidFill>
                  </a:tcPr>
                </a:tc>
              </a:tr>
              <a:tr h="437285">
                <a:tc>
                  <a:txBody>
                    <a:bodyPr/>
                    <a:lstStyle/>
                    <a:p>
                      <a:r>
                        <a:rPr lang="it-IT" dirty="0" smtClean="0">
                          <a:solidFill>
                            <a:schemeClr val="tx1"/>
                          </a:solidFill>
                        </a:rPr>
                        <a:t>Muscolo</a:t>
                      </a:r>
                      <a:endParaRPr lang="it-IT"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9</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6</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162</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31</a:t>
                      </a:r>
                      <a:endParaRPr lang="it-IT" sz="2000" b="1" dirty="0">
                        <a:solidFill>
                          <a:schemeClr val="tx1"/>
                        </a:solidFill>
                      </a:endParaRPr>
                    </a:p>
                  </a:txBody>
                  <a:tcPr>
                    <a:solidFill>
                      <a:srgbClr val="0070C0">
                        <a:alpha val="58000"/>
                      </a:srgbClr>
                    </a:solidFill>
                  </a:tcPr>
                </a:tc>
                <a:tc>
                  <a:txBody>
                    <a:bodyPr/>
                    <a:lstStyle/>
                    <a:p>
                      <a:pPr algn="ctr"/>
                      <a:r>
                        <a:rPr lang="it-IT" sz="2000" b="1" dirty="0" smtClean="0">
                          <a:solidFill>
                            <a:schemeClr val="tx1"/>
                          </a:solidFill>
                        </a:rPr>
                        <a:t>295</a:t>
                      </a:r>
                      <a:endParaRPr lang="it-IT" sz="2000" b="1" dirty="0">
                        <a:solidFill>
                          <a:schemeClr val="tx1"/>
                        </a:solidFill>
                      </a:endParaRPr>
                    </a:p>
                  </a:txBody>
                  <a:tcPr>
                    <a:solidFill>
                      <a:srgbClr val="0070C0">
                        <a:alpha val="58000"/>
                      </a:srgbClr>
                    </a:solidFill>
                  </a:tcPr>
                </a:tc>
              </a:tr>
            </a:tbl>
          </a:graphicData>
        </a:graphic>
      </p:graphicFrame>
      <p:sp>
        <p:nvSpPr>
          <p:cNvPr id="5" name="CasellaDiTesto 4"/>
          <p:cNvSpPr txBox="1"/>
          <p:nvPr>
            <p:custDataLst>
              <p:tags r:id="rId3"/>
            </p:custDataLst>
          </p:nvPr>
        </p:nvSpPr>
        <p:spPr>
          <a:xfrm>
            <a:off x="323528" y="548680"/>
            <a:ext cx="8792792" cy="707886"/>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it-IT" sz="2000" b="1" dirty="0" smtClean="0">
                <a:solidFill>
                  <a:srgbClr val="FFFF00"/>
                </a:solidFill>
              </a:rPr>
              <a:t>Concentrazione di elettroliti e osmolarità nel sudore, nel plasma e nel muscolo</a:t>
            </a:r>
          </a:p>
          <a:p>
            <a:r>
              <a:rPr lang="it-IT" sz="2000" b="1" dirty="0" smtClean="0">
                <a:solidFill>
                  <a:srgbClr val="FFFF00"/>
                </a:solidFill>
              </a:rPr>
              <a:t>di </a:t>
            </a:r>
            <a:r>
              <a:rPr lang="it-IT" sz="2000" b="1" dirty="0">
                <a:solidFill>
                  <a:srgbClr val="FFFF00"/>
                </a:solidFill>
              </a:rPr>
              <a:t> </a:t>
            </a:r>
            <a:r>
              <a:rPr lang="it-IT" sz="2000" b="1" dirty="0" smtClean="0">
                <a:solidFill>
                  <a:srgbClr val="FFFF00"/>
                </a:solidFill>
              </a:rPr>
              <a:t>soggetti dopo 2 ore di attività fisica scolta in ambiente caldo.</a:t>
            </a:r>
            <a:endParaRPr lang="it-IT" sz="2000" b="1" dirty="0">
              <a:solidFill>
                <a:srgbClr val="FFFF00"/>
              </a:solidFill>
            </a:endParaRPr>
          </a:p>
        </p:txBody>
      </p:sp>
      <p:sp>
        <p:nvSpPr>
          <p:cNvPr id="6" name="CasellaDiTesto 5"/>
          <p:cNvSpPr txBox="1"/>
          <p:nvPr>
            <p:custDataLst>
              <p:tags r:id="rId4"/>
            </p:custDataLst>
          </p:nvPr>
        </p:nvSpPr>
        <p:spPr>
          <a:xfrm>
            <a:off x="467544" y="5877272"/>
            <a:ext cx="8412559" cy="369332"/>
          </a:xfrm>
          <a:prstGeom prst="rect">
            <a:avLst/>
          </a:prstGeom>
          <a:noFill/>
        </p:spPr>
        <p:txBody>
          <a:bodyPr wrap="none" rtlCol="0">
            <a:spAutoFit/>
          </a:bodyPr>
          <a:lstStyle/>
          <a:p>
            <a:r>
              <a:rPr lang="it-IT" dirty="0" err="1" smtClean="0"/>
              <a:t>mEq</a:t>
            </a:r>
            <a:r>
              <a:rPr lang="it-IT" dirty="0" smtClean="0"/>
              <a:t>/L = </a:t>
            </a:r>
            <a:r>
              <a:rPr lang="it-IT" dirty="0" err="1" smtClean="0"/>
              <a:t>millequivalente</a:t>
            </a:r>
            <a:r>
              <a:rPr lang="it-IT" dirty="0" smtClean="0"/>
              <a:t>  per litro (millesimi di un grammo di soluto per litro di sovente)</a:t>
            </a:r>
            <a:endParaRPr lang="it-IT" dirty="0"/>
          </a:p>
        </p:txBody>
      </p:sp>
    </p:spTree>
    <p:custDataLst>
      <p:tags r:id="rId1"/>
    </p:custDataLst>
    <p:extLst>
      <p:ext uri="{BB962C8B-B14F-4D97-AF65-F5344CB8AC3E}">
        <p14:creationId xmlns:p14="http://schemas.microsoft.com/office/powerpoint/2010/main" val="15746920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Group 2"/>
          <p:cNvGrpSpPr>
            <a:grpSpLocks/>
          </p:cNvGrpSpPr>
          <p:nvPr>
            <p:custDataLst>
              <p:tags r:id="rId2"/>
            </p:custDataLst>
          </p:nvPr>
        </p:nvGrpSpPr>
        <p:grpSpPr bwMode="auto">
          <a:xfrm>
            <a:off x="7239000" y="304800"/>
            <a:ext cx="762000" cy="6096000"/>
            <a:chOff x="4560" y="192"/>
            <a:chExt cx="480" cy="3840"/>
          </a:xfrm>
        </p:grpSpPr>
        <p:sp>
          <p:nvSpPr>
            <p:cNvPr id="32777" name="Rectangle 3"/>
            <p:cNvSpPr>
              <a:spLocks noChangeArrowheads="1"/>
            </p:cNvSpPr>
            <p:nvPr/>
          </p:nvSpPr>
          <p:spPr bwMode="auto">
            <a:xfrm>
              <a:off x="4560" y="624"/>
              <a:ext cx="480" cy="384"/>
            </a:xfrm>
            <a:prstGeom prst="rect">
              <a:avLst/>
            </a:prstGeom>
            <a:solidFill>
              <a:srgbClr val="FBFE6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2778" name="Rectangle 4"/>
            <p:cNvSpPr>
              <a:spLocks noChangeArrowheads="1"/>
            </p:cNvSpPr>
            <p:nvPr/>
          </p:nvSpPr>
          <p:spPr bwMode="auto">
            <a:xfrm>
              <a:off x="4560" y="192"/>
              <a:ext cx="480" cy="384"/>
            </a:xfrm>
            <a:prstGeom prst="rect">
              <a:avLst/>
            </a:prstGeom>
            <a:solidFill>
              <a:srgbClr val="FBFE9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2779" name="Rectangle 5"/>
            <p:cNvSpPr>
              <a:spLocks noChangeArrowheads="1"/>
            </p:cNvSpPr>
            <p:nvPr/>
          </p:nvSpPr>
          <p:spPr bwMode="auto">
            <a:xfrm>
              <a:off x="4560" y="3648"/>
              <a:ext cx="480" cy="384"/>
            </a:xfrm>
            <a:prstGeom prst="rect">
              <a:avLst/>
            </a:prstGeom>
            <a:solidFill>
              <a:srgbClr val="884F1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2780" name="Rectangle 6"/>
            <p:cNvSpPr>
              <a:spLocks noChangeArrowheads="1"/>
            </p:cNvSpPr>
            <p:nvPr/>
          </p:nvSpPr>
          <p:spPr bwMode="auto">
            <a:xfrm>
              <a:off x="4560" y="2352"/>
              <a:ext cx="480" cy="384"/>
            </a:xfrm>
            <a:prstGeom prst="rect">
              <a:avLst/>
            </a:prstGeom>
            <a:solidFill>
              <a:srgbClr val="F7C407"/>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2781" name="Rectangle 7"/>
            <p:cNvSpPr>
              <a:spLocks noChangeArrowheads="1"/>
            </p:cNvSpPr>
            <p:nvPr/>
          </p:nvSpPr>
          <p:spPr bwMode="auto">
            <a:xfrm>
              <a:off x="4560" y="1488"/>
              <a:ext cx="480" cy="384"/>
            </a:xfrm>
            <a:prstGeom prst="rect">
              <a:avLst/>
            </a:prstGeom>
            <a:solidFill>
              <a:srgbClr val="F8F82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2782" name="Rectangle 8"/>
            <p:cNvSpPr>
              <a:spLocks noChangeArrowheads="1"/>
            </p:cNvSpPr>
            <p:nvPr/>
          </p:nvSpPr>
          <p:spPr bwMode="auto">
            <a:xfrm>
              <a:off x="4560" y="1920"/>
              <a:ext cx="480" cy="384"/>
            </a:xfrm>
            <a:prstGeom prst="rect">
              <a:avLst/>
            </a:prstGeom>
            <a:solidFill>
              <a:srgbClr val="F4DD0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2783" name="Rectangle 9"/>
            <p:cNvSpPr>
              <a:spLocks noChangeArrowheads="1"/>
            </p:cNvSpPr>
            <p:nvPr/>
          </p:nvSpPr>
          <p:spPr bwMode="auto">
            <a:xfrm>
              <a:off x="4560" y="1056"/>
              <a:ext cx="480" cy="384"/>
            </a:xfrm>
            <a:prstGeom prst="rect">
              <a:avLst/>
            </a:prstGeom>
            <a:solidFill>
              <a:srgbClr val="F7FB4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2784" name="Rectangle 10"/>
            <p:cNvSpPr>
              <a:spLocks noChangeArrowheads="1"/>
            </p:cNvSpPr>
            <p:nvPr/>
          </p:nvSpPr>
          <p:spPr bwMode="auto">
            <a:xfrm>
              <a:off x="4560" y="2784"/>
              <a:ext cx="480" cy="384"/>
            </a:xfrm>
            <a:prstGeom prst="rect">
              <a:avLst/>
            </a:prstGeom>
            <a:solidFill>
              <a:srgbClr val="C79405"/>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32785" name="Rectangle 11"/>
            <p:cNvSpPr>
              <a:spLocks noChangeArrowheads="1"/>
            </p:cNvSpPr>
            <p:nvPr/>
          </p:nvSpPr>
          <p:spPr bwMode="auto">
            <a:xfrm>
              <a:off x="4560" y="3216"/>
              <a:ext cx="480" cy="384"/>
            </a:xfrm>
            <a:prstGeom prst="rect">
              <a:avLst/>
            </a:prstGeom>
            <a:solidFill>
              <a:srgbClr val="C8660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grpSp>
      <p:sp>
        <p:nvSpPr>
          <p:cNvPr id="57358" name="Rectangle 14"/>
          <p:cNvSpPr>
            <a:spLocks noGrp="1" noChangeArrowheads="1"/>
          </p:cNvSpPr>
          <p:nvPr>
            <p:ph type="title"/>
            <p:custDataLst>
              <p:tags r:id="rId3"/>
            </p:custDataLst>
          </p:nvPr>
        </p:nvSpPr>
        <p:spPr>
          <a:xfrm>
            <a:off x="323528" y="692696"/>
            <a:ext cx="5151600" cy="432048"/>
          </a:xfr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ctr" eaLnBrk="1" hangingPunct="1">
              <a:defRPr/>
            </a:pPr>
            <a:r>
              <a:rPr lang="en-US" sz="2000" b="0" dirty="0" smtClean="0">
                <a:solidFill>
                  <a:srgbClr val="FFFF00"/>
                </a:solidFill>
                <a:latin typeface="Arial" pitchFamily="34" charset="0"/>
                <a:cs typeface="Arial" pitchFamily="34" charset="0"/>
              </a:rPr>
              <a:t>Come </a:t>
            </a:r>
            <a:r>
              <a:rPr lang="en-US" sz="2000" b="0" dirty="0" err="1" smtClean="0">
                <a:solidFill>
                  <a:srgbClr val="FFFF00"/>
                </a:solidFill>
                <a:latin typeface="Arial" pitchFamily="34" charset="0"/>
                <a:cs typeface="Arial" pitchFamily="34" charset="0"/>
              </a:rPr>
              <a:t>monitorare</a:t>
            </a:r>
            <a:r>
              <a:rPr lang="en-US" sz="2000" b="0" dirty="0" smtClean="0">
                <a:solidFill>
                  <a:srgbClr val="FFFF00"/>
                </a:solidFill>
                <a:latin typeface="Arial" pitchFamily="34" charset="0"/>
                <a:cs typeface="Arial" pitchFamily="34" charset="0"/>
              </a:rPr>
              <a:t> lo </a:t>
            </a:r>
            <a:r>
              <a:rPr lang="en-US" sz="2000" b="0" dirty="0" err="1" smtClean="0">
                <a:solidFill>
                  <a:srgbClr val="FFFF00"/>
                </a:solidFill>
                <a:latin typeface="Arial" pitchFamily="34" charset="0"/>
                <a:cs typeface="Arial" pitchFamily="34" charset="0"/>
              </a:rPr>
              <a:t>stato</a:t>
            </a:r>
            <a:r>
              <a:rPr lang="en-US" sz="2000" b="0" dirty="0" smtClean="0">
                <a:solidFill>
                  <a:srgbClr val="FFFF00"/>
                </a:solidFill>
                <a:latin typeface="Arial" pitchFamily="34" charset="0"/>
                <a:cs typeface="Arial" pitchFamily="34" charset="0"/>
              </a:rPr>
              <a:t> di </a:t>
            </a:r>
            <a:r>
              <a:rPr lang="en-US" sz="2000" b="0" dirty="0" err="1" smtClean="0">
                <a:solidFill>
                  <a:srgbClr val="FFFF00"/>
                </a:solidFill>
                <a:latin typeface="Arial" pitchFamily="34" charset="0"/>
                <a:cs typeface="Arial" pitchFamily="34" charset="0"/>
              </a:rPr>
              <a:t>idratazione</a:t>
            </a:r>
            <a:r>
              <a:rPr lang="en-US" sz="2000" b="0" dirty="0" smtClean="0">
                <a:solidFill>
                  <a:srgbClr val="FFFF00"/>
                </a:solidFill>
                <a:latin typeface="Arial" pitchFamily="34" charset="0"/>
                <a:cs typeface="Arial" pitchFamily="34" charset="0"/>
              </a:rPr>
              <a:t> ?</a:t>
            </a:r>
          </a:p>
        </p:txBody>
      </p:sp>
      <p:sp>
        <p:nvSpPr>
          <p:cNvPr id="32776" name="Text Box 17"/>
          <p:cNvSpPr txBox="1">
            <a:spLocks noChangeArrowheads="1"/>
          </p:cNvSpPr>
          <p:nvPr>
            <p:custDataLst>
              <p:tags r:id="rId4"/>
            </p:custDataLst>
          </p:nvPr>
        </p:nvSpPr>
        <p:spPr bwMode="auto">
          <a:xfrm>
            <a:off x="8153400" y="76200"/>
            <a:ext cx="354013" cy="643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eaLnBrk="1" hangingPunct="1">
              <a:lnSpc>
                <a:spcPct val="165000"/>
              </a:lnSpc>
            </a:pPr>
            <a:r>
              <a:rPr lang="en-US" sz="2800" b="1">
                <a:solidFill>
                  <a:srgbClr val="F7FB41"/>
                </a:solidFill>
                <a:latin typeface="Helvetica" pitchFamily="34" charset="0"/>
              </a:rPr>
              <a:t>12</a:t>
            </a:r>
          </a:p>
          <a:p>
            <a:pPr eaLnBrk="1" hangingPunct="1">
              <a:lnSpc>
                <a:spcPct val="165000"/>
              </a:lnSpc>
            </a:pPr>
            <a:r>
              <a:rPr lang="en-US" sz="2800" b="1">
                <a:solidFill>
                  <a:srgbClr val="F7FB41"/>
                </a:solidFill>
                <a:latin typeface="Helvetica" pitchFamily="34" charset="0"/>
              </a:rPr>
              <a:t>3</a:t>
            </a:r>
          </a:p>
          <a:p>
            <a:pPr eaLnBrk="1" hangingPunct="1">
              <a:lnSpc>
                <a:spcPct val="165000"/>
              </a:lnSpc>
            </a:pPr>
            <a:r>
              <a:rPr lang="en-US" sz="2800" b="1">
                <a:solidFill>
                  <a:srgbClr val="F7FB41"/>
                </a:solidFill>
                <a:latin typeface="Helvetica" pitchFamily="34" charset="0"/>
              </a:rPr>
              <a:t>4</a:t>
            </a:r>
          </a:p>
          <a:p>
            <a:pPr eaLnBrk="1" hangingPunct="1">
              <a:lnSpc>
                <a:spcPct val="165000"/>
              </a:lnSpc>
            </a:pPr>
            <a:r>
              <a:rPr lang="en-US" sz="2800" b="1">
                <a:solidFill>
                  <a:srgbClr val="F7FB41"/>
                </a:solidFill>
                <a:latin typeface="Helvetica" pitchFamily="34" charset="0"/>
              </a:rPr>
              <a:t>5</a:t>
            </a:r>
          </a:p>
          <a:p>
            <a:pPr eaLnBrk="1" hangingPunct="1">
              <a:lnSpc>
                <a:spcPct val="165000"/>
              </a:lnSpc>
            </a:pPr>
            <a:r>
              <a:rPr lang="en-US" sz="2800" b="1">
                <a:solidFill>
                  <a:srgbClr val="F7FB41"/>
                </a:solidFill>
                <a:latin typeface="Helvetica" pitchFamily="34" charset="0"/>
              </a:rPr>
              <a:t>6</a:t>
            </a:r>
          </a:p>
          <a:p>
            <a:pPr eaLnBrk="1" hangingPunct="1">
              <a:lnSpc>
                <a:spcPct val="165000"/>
              </a:lnSpc>
            </a:pPr>
            <a:r>
              <a:rPr lang="en-US" sz="2800" b="1">
                <a:solidFill>
                  <a:srgbClr val="F7FB41"/>
                </a:solidFill>
                <a:latin typeface="Helvetica" pitchFamily="34" charset="0"/>
              </a:rPr>
              <a:t>7</a:t>
            </a:r>
          </a:p>
          <a:p>
            <a:pPr eaLnBrk="1" hangingPunct="1">
              <a:lnSpc>
                <a:spcPct val="165000"/>
              </a:lnSpc>
            </a:pPr>
            <a:r>
              <a:rPr lang="en-US" sz="2800" b="1">
                <a:solidFill>
                  <a:srgbClr val="F7FB41"/>
                </a:solidFill>
                <a:latin typeface="Helvetica" pitchFamily="34" charset="0"/>
              </a:rPr>
              <a:t>8</a:t>
            </a:r>
          </a:p>
          <a:p>
            <a:pPr eaLnBrk="1" hangingPunct="1">
              <a:lnSpc>
                <a:spcPct val="165000"/>
              </a:lnSpc>
            </a:pPr>
            <a:r>
              <a:rPr lang="en-US" sz="2800" b="1">
                <a:solidFill>
                  <a:srgbClr val="F7FB41"/>
                </a:solidFill>
                <a:latin typeface="Helvetica" pitchFamily="34" charset="0"/>
              </a:rPr>
              <a:t>9</a:t>
            </a:r>
            <a:endParaRPr lang="en-US" sz="2800">
              <a:latin typeface="Times New Roman" pitchFamily="18" charset="0"/>
            </a:endParaRPr>
          </a:p>
        </p:txBody>
      </p:sp>
    </p:spTree>
    <p:custDataLst>
      <p:tags r:id="rId1"/>
    </p:custDataLst>
    <p:extLst>
      <p:ext uri="{BB962C8B-B14F-4D97-AF65-F5344CB8AC3E}">
        <p14:creationId xmlns:p14="http://schemas.microsoft.com/office/powerpoint/2010/main" val="42452265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HP\Desktop\rel mar\flessione velocità.jpg"/>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rot="16200000">
            <a:off x="2509191" y="-855476"/>
            <a:ext cx="4104456" cy="8640960"/>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custDataLst>
              <p:tags r:id="rId3"/>
            </p:custDataLst>
          </p:nvPr>
        </p:nvSpPr>
        <p:spPr>
          <a:xfrm>
            <a:off x="240939" y="5710391"/>
            <a:ext cx="8709692" cy="923330"/>
          </a:xfrm>
          <a:prstGeom prst="rect">
            <a:avLst/>
          </a:prstGeom>
          <a:noFill/>
        </p:spPr>
        <p:txBody>
          <a:bodyPr wrap="none" rtlCol="0">
            <a:spAutoFit/>
          </a:bodyPr>
          <a:lstStyle/>
          <a:p>
            <a:r>
              <a:rPr lang="it-IT" dirty="0" smtClean="0"/>
              <a:t>Flessione della velocità di corsa (metri al minuto)nella prestazione sulle distanze di 1500 m,</a:t>
            </a:r>
          </a:p>
          <a:p>
            <a:r>
              <a:rPr lang="it-IT" dirty="0" smtClean="0"/>
              <a:t>5000 m e 10000 m  con una disidratazione pari  a circa 2% circa del peso corporeo  e in </a:t>
            </a:r>
          </a:p>
          <a:p>
            <a:r>
              <a:rPr lang="it-IT" dirty="0"/>
              <a:t>c</a:t>
            </a:r>
            <a:r>
              <a:rPr lang="it-IT" dirty="0" smtClean="0"/>
              <a:t>ondizioni di idratazione normale.</a:t>
            </a:r>
            <a:endParaRPr lang="it-IT" dirty="0"/>
          </a:p>
        </p:txBody>
      </p:sp>
      <p:sp>
        <p:nvSpPr>
          <p:cNvPr id="3" name="CasellaDiTesto 2"/>
          <p:cNvSpPr txBox="1"/>
          <p:nvPr>
            <p:custDataLst>
              <p:tags r:id="rId4"/>
            </p:custDataLst>
          </p:nvPr>
        </p:nvSpPr>
        <p:spPr>
          <a:xfrm>
            <a:off x="1979712" y="404664"/>
            <a:ext cx="5448736" cy="523220"/>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it-IT" sz="2800" dirty="0" smtClean="0">
                <a:solidFill>
                  <a:srgbClr val="FFFF00"/>
                </a:solidFill>
              </a:rPr>
              <a:t>DISIDRATAZIONE E PRESTAZIONE</a:t>
            </a:r>
            <a:endParaRPr lang="it-IT" sz="2800" dirty="0">
              <a:solidFill>
                <a:srgbClr val="FFFF00"/>
              </a:solidFill>
            </a:endParaRPr>
          </a:p>
        </p:txBody>
      </p:sp>
    </p:spTree>
    <p:custDataLst>
      <p:tags r:id="rId1"/>
    </p:custDataLst>
    <p:extLst>
      <p:ext uri="{BB962C8B-B14F-4D97-AF65-F5344CB8AC3E}">
        <p14:creationId xmlns:p14="http://schemas.microsoft.com/office/powerpoint/2010/main" val="255522255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14"/>
          <p:cNvPicPr>
            <a:picLocks noChangeAspect="1" noChangeArrowheads="1"/>
          </p:cNvPicPr>
          <p:nvPr>
            <p:custDataLst>
              <p:tags r:id="rId2"/>
            </p:custDataLst>
          </p:nvPr>
        </p:nvPicPr>
        <p:blipFill>
          <a:blip r:embed="rId4">
            <a:extLst>
              <a:ext uri="{28A0092B-C50C-407E-A947-70E740481C1C}">
                <a14:useLocalDpi xmlns:a14="http://schemas.microsoft.com/office/drawing/2010/main" val="0"/>
              </a:ext>
            </a:extLst>
          </a:blip>
          <a:srcRect t="2299" b="-101"/>
          <a:stretch>
            <a:fillRect/>
          </a:stretch>
        </p:blipFill>
        <p:spPr bwMode="auto">
          <a:xfrm>
            <a:off x="251520" y="1052736"/>
            <a:ext cx="8640960" cy="502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9606529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899592" y="476672"/>
            <a:ext cx="7355160" cy="576064"/>
          </a:xfr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ctr"/>
            <a:r>
              <a:rPr lang="it-IT" sz="3200" dirty="0" smtClean="0">
                <a:solidFill>
                  <a:srgbClr val="FFFF00"/>
                </a:solidFill>
              </a:rPr>
              <a:t>L’incidenza del fattore peso</a:t>
            </a:r>
            <a:endParaRPr lang="it-IT" sz="3200" dirty="0">
              <a:solidFill>
                <a:srgbClr val="FFFF00"/>
              </a:solidFill>
            </a:endParaRPr>
          </a:p>
        </p:txBody>
      </p:sp>
      <p:sp>
        <p:nvSpPr>
          <p:cNvPr id="3" name="Segnaposto contenuto 2"/>
          <p:cNvSpPr>
            <a:spLocks noGrp="1"/>
          </p:cNvSpPr>
          <p:nvPr>
            <p:ph idx="1"/>
            <p:custDataLst>
              <p:tags r:id="rId3"/>
            </p:custDataLst>
          </p:nvPr>
        </p:nvSpPr>
        <p:spPr/>
        <p:txBody>
          <a:bodyPr>
            <a:normAutofit fontScale="92500" lnSpcReduction="20000"/>
          </a:bodyPr>
          <a:lstStyle/>
          <a:p>
            <a:pPr marL="0" indent="0">
              <a:buNone/>
            </a:pPr>
            <a:r>
              <a:rPr lang="it-IT" sz="2400" dirty="0" smtClean="0"/>
              <a:t>L’effetto negativo del sovrappeso è  percepibile in misura tanto maggiore quanto più lunga è la distanza percorsa.</a:t>
            </a:r>
          </a:p>
          <a:p>
            <a:endParaRPr lang="it-IT" sz="2400" dirty="0"/>
          </a:p>
          <a:p>
            <a:pPr marL="0" indent="0">
              <a:buNone/>
            </a:pPr>
            <a:r>
              <a:rPr lang="it-IT" sz="2400" dirty="0" smtClean="0"/>
              <a:t>Secondo la stima fatta da Arcelli bisogna sommare 2’ per ogni  kg di sovrappeso sulla distanza della maratona</a:t>
            </a:r>
          </a:p>
          <a:p>
            <a:endParaRPr lang="it-IT" sz="2400" dirty="0"/>
          </a:p>
          <a:p>
            <a:pPr marL="0" indent="0">
              <a:buNone/>
            </a:pPr>
            <a:r>
              <a:rPr lang="it-IT" sz="2400" dirty="0" smtClean="0"/>
              <a:t>Il valore chiaro che ci dà una reale misurazione dello stato di forma è la percentuale di massa grassa.</a:t>
            </a:r>
          </a:p>
          <a:p>
            <a:pPr marL="0" indent="0">
              <a:buNone/>
            </a:pPr>
            <a:endParaRPr lang="it-IT" sz="2400" dirty="0" smtClean="0"/>
          </a:p>
          <a:p>
            <a:pPr marL="0" indent="0">
              <a:buNone/>
            </a:pPr>
            <a:r>
              <a:rPr lang="it-IT" sz="2400" dirty="0" smtClean="0">
                <a:solidFill>
                  <a:srgbClr val="FFFF00"/>
                </a:solidFill>
              </a:rPr>
              <a:t>Valori di riferimento massa grassa:</a:t>
            </a:r>
          </a:p>
          <a:p>
            <a:pPr marL="0" indent="0">
              <a:buNone/>
            </a:pPr>
            <a:r>
              <a:rPr lang="it-IT" sz="2400" dirty="0" smtClean="0"/>
              <a:t>Uomo = 10 -14%</a:t>
            </a:r>
          </a:p>
          <a:p>
            <a:pPr marL="0" indent="0">
              <a:buNone/>
            </a:pPr>
            <a:r>
              <a:rPr lang="it-IT" sz="2400" dirty="0" smtClean="0"/>
              <a:t>Donna = 18 – 22%</a:t>
            </a:r>
            <a:endParaRPr lang="it-IT" sz="2400" dirty="0"/>
          </a:p>
        </p:txBody>
      </p:sp>
    </p:spTree>
    <p:custDataLst>
      <p:tags r:id="rId1"/>
    </p:custDataLst>
    <p:extLst>
      <p:ext uri="{BB962C8B-B14F-4D97-AF65-F5344CB8AC3E}">
        <p14:creationId xmlns:p14="http://schemas.microsoft.com/office/powerpoint/2010/main" val="28435050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3428346499"/>
              </p:ext>
            </p:extLst>
          </p:nvPr>
        </p:nvGraphicFramePr>
        <p:xfrm>
          <a:off x="323528" y="1196753"/>
          <a:ext cx="8568951" cy="4104454"/>
        </p:xfrm>
        <a:graphic>
          <a:graphicData uri="http://schemas.openxmlformats.org/drawingml/2006/table">
            <a:tbl>
              <a:tblPr firstRow="1" bandRow="1">
                <a:tableStyleId>{5C22544A-7EE6-4342-B048-85BDC9FD1C3A}</a:tableStyleId>
              </a:tblPr>
              <a:tblGrid>
                <a:gridCol w="2856317"/>
                <a:gridCol w="5712634"/>
              </a:tblGrid>
              <a:tr h="488785">
                <a:tc gridSpan="2">
                  <a:txBody>
                    <a:bodyPr/>
                    <a:lstStyle/>
                    <a:p>
                      <a:pPr algn="ctr"/>
                      <a:r>
                        <a:rPr lang="it-IT" dirty="0" smtClean="0"/>
                        <a:t>CARBOIDRATI</a:t>
                      </a:r>
                      <a:endParaRPr lang="it-IT" dirty="0"/>
                    </a:p>
                  </a:txBody>
                  <a:tcPr/>
                </a:tc>
                <a:tc hMerge="1">
                  <a:txBody>
                    <a:bodyPr/>
                    <a:lstStyle/>
                    <a:p>
                      <a:endParaRPr lang="it-IT" dirty="0"/>
                    </a:p>
                  </a:txBody>
                  <a:tcPr/>
                </a:tc>
              </a:tr>
              <a:tr h="1205223">
                <a:tc>
                  <a:txBody>
                    <a:bodyPr/>
                    <a:lstStyle/>
                    <a:p>
                      <a:r>
                        <a:rPr lang="it-IT" dirty="0" smtClean="0"/>
                        <a:t>Da preferire</a:t>
                      </a:r>
                      <a:endParaRPr lang="it-IT" dirty="0"/>
                    </a:p>
                  </a:txBody>
                  <a:tcPr/>
                </a:tc>
                <a:tc>
                  <a:txBody>
                    <a:bodyPr/>
                    <a:lstStyle/>
                    <a:p>
                      <a:r>
                        <a:rPr lang="it-IT" dirty="0" smtClean="0"/>
                        <a:t>Verdure di tutti  i tipi (con moderazione patate e zucca)</a:t>
                      </a:r>
                    </a:p>
                    <a:p>
                      <a:r>
                        <a:rPr lang="it-IT" dirty="0" smtClean="0"/>
                        <a:t>Frutta di tutti i tipi con moderazione ( banane,</a:t>
                      </a:r>
                      <a:r>
                        <a:rPr lang="it-IT" baseline="0" dirty="0" smtClean="0"/>
                        <a:t> anguria, cachi, datteri, fichi, uva passa e disidratata)</a:t>
                      </a:r>
                      <a:endParaRPr lang="it-IT" dirty="0"/>
                    </a:p>
                  </a:txBody>
                  <a:tcPr/>
                </a:tc>
              </a:tr>
              <a:tr h="1205223">
                <a:tc>
                  <a:txBody>
                    <a:bodyPr/>
                    <a:lstStyle/>
                    <a:p>
                      <a:r>
                        <a:rPr lang="it-IT" dirty="0" smtClean="0"/>
                        <a:t>Meno indicati</a:t>
                      </a:r>
                    </a:p>
                    <a:p>
                      <a:r>
                        <a:rPr lang="it-IT" dirty="0" smtClean="0"/>
                        <a:t>da consumare con moderazione</a:t>
                      </a:r>
                      <a:endParaRPr lang="it-IT" dirty="0"/>
                    </a:p>
                  </a:txBody>
                  <a:tcPr/>
                </a:tc>
                <a:tc>
                  <a:txBody>
                    <a:bodyPr/>
                    <a:lstStyle/>
                    <a:p>
                      <a:r>
                        <a:rPr lang="it-IT" dirty="0" smtClean="0"/>
                        <a:t>Pane, riso, cracker, grissini, fette biscottate, focacce.</a:t>
                      </a:r>
                      <a:endParaRPr lang="it-IT" dirty="0"/>
                    </a:p>
                  </a:txBody>
                  <a:tcPr/>
                </a:tc>
              </a:tr>
              <a:tr h="1205223">
                <a:tc>
                  <a:txBody>
                    <a:bodyPr/>
                    <a:lstStyle/>
                    <a:p>
                      <a:r>
                        <a:rPr lang="it-IT" dirty="0" smtClean="0"/>
                        <a:t>Da evitare ovvero da mangiare raramente ed in quantità contenuta</a:t>
                      </a:r>
                      <a:endParaRPr lang="it-IT" dirty="0"/>
                    </a:p>
                  </a:txBody>
                  <a:tcPr/>
                </a:tc>
                <a:tc>
                  <a:txBody>
                    <a:bodyPr/>
                    <a:lstStyle/>
                    <a:p>
                      <a:r>
                        <a:rPr lang="it-IT" dirty="0" smtClean="0"/>
                        <a:t>Bevande dolci e d alcoliche,</a:t>
                      </a:r>
                      <a:r>
                        <a:rPr lang="it-IT" baseline="0" dirty="0" smtClean="0"/>
                        <a:t> merendine, brioche, biscotti e dolciumi.</a:t>
                      </a:r>
                      <a:endParaRPr lang="it-IT" dirty="0"/>
                    </a:p>
                  </a:txBody>
                  <a:tcPr/>
                </a:tc>
              </a:tr>
            </a:tbl>
          </a:graphicData>
        </a:graphic>
      </p:graphicFrame>
    </p:spTree>
    <p:extLst>
      <p:ext uri="{BB962C8B-B14F-4D97-AF65-F5344CB8AC3E}">
        <p14:creationId xmlns:p14="http://schemas.microsoft.com/office/powerpoint/2010/main" val="38465060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a:off x="325222" y="764704"/>
            <a:ext cx="8352928"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42873138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P\Desktop\Relazione maratona\rel mar 1\3.3.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rot="16200000">
            <a:off x="2509796" y="-1909568"/>
            <a:ext cx="3836373" cy="7704858"/>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p:cNvSpPr txBox="1"/>
          <p:nvPr>
            <p:custDataLst>
              <p:tags r:id="rId3"/>
            </p:custDataLst>
          </p:nvPr>
        </p:nvSpPr>
        <p:spPr>
          <a:xfrm>
            <a:off x="1214510" y="3861048"/>
            <a:ext cx="6779548" cy="369332"/>
          </a:xfrm>
          <a:prstGeom prst="rect">
            <a:avLst/>
          </a:prstGeom>
          <a:noFill/>
        </p:spPr>
        <p:txBody>
          <a:bodyPr wrap="none" rtlCol="0">
            <a:spAutoFit/>
          </a:bodyPr>
          <a:lstStyle/>
          <a:p>
            <a:r>
              <a:rPr lang="it-IT" dirty="0" smtClean="0"/>
              <a:t>Grasso corporeo relativo alle atlete di alto livello nell’atletica leggera.</a:t>
            </a:r>
            <a:endParaRPr lang="it-IT" dirty="0"/>
          </a:p>
        </p:txBody>
      </p:sp>
    </p:spTree>
    <p:custDataLst>
      <p:tags r:id="rId1"/>
    </p:custDataLst>
    <p:extLst>
      <p:ext uri="{BB962C8B-B14F-4D97-AF65-F5344CB8AC3E}">
        <p14:creationId xmlns:p14="http://schemas.microsoft.com/office/powerpoint/2010/main" val="18297191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P\Desktop\rel mar\glicogeno 2.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4828950"/>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p:cNvSpPr txBox="1"/>
          <p:nvPr>
            <p:custDataLst>
              <p:tags r:id="rId3"/>
            </p:custDataLst>
          </p:nvPr>
        </p:nvSpPr>
        <p:spPr>
          <a:xfrm>
            <a:off x="467544" y="5085184"/>
            <a:ext cx="8318944" cy="1323439"/>
          </a:xfrm>
          <a:prstGeom prst="rect">
            <a:avLst/>
          </a:prstGeom>
          <a:noFill/>
        </p:spPr>
        <p:txBody>
          <a:bodyPr wrap="none" rtlCol="0">
            <a:spAutoFit/>
          </a:bodyPr>
          <a:lstStyle/>
          <a:p>
            <a:r>
              <a:rPr lang="it-IT" sz="2000" dirty="0" smtClean="0"/>
              <a:t>Relazione tra contenuto di glicogeno muscolare prima dell’esercizio e durata</a:t>
            </a:r>
          </a:p>
          <a:p>
            <a:r>
              <a:rPr lang="it-IT" sz="2000" dirty="0" smtClean="0"/>
              <a:t>dell’esercizio</a:t>
            </a:r>
            <a:r>
              <a:rPr lang="it-IT" sz="2000" dirty="0"/>
              <a:t> </a:t>
            </a:r>
            <a:r>
              <a:rPr lang="it-IT" sz="2000" dirty="0" smtClean="0"/>
              <a:t>ad esaurimento. La durata dell’esercizio ad esaurimento ed il </a:t>
            </a:r>
          </a:p>
          <a:p>
            <a:r>
              <a:rPr lang="it-IT" sz="2000" dirty="0"/>
              <a:t>g</a:t>
            </a:r>
            <a:r>
              <a:rPr lang="it-IT" sz="2000" dirty="0" smtClean="0"/>
              <a:t>licogeno muscolare risultano quasi quadruplicate con una dieta ricca di CHO</a:t>
            </a:r>
          </a:p>
          <a:p>
            <a:r>
              <a:rPr lang="it-IT" sz="2000" dirty="0"/>
              <a:t>r</a:t>
            </a:r>
            <a:r>
              <a:rPr lang="it-IT" sz="2000" dirty="0" smtClean="0"/>
              <a:t>ispetto ad una dieta composta prevalentemente di grassi e di proteine.</a:t>
            </a:r>
            <a:endParaRPr lang="it-IT" sz="2000" dirty="0"/>
          </a:p>
        </p:txBody>
      </p:sp>
    </p:spTree>
    <p:custDataLst>
      <p:tags r:id="rId1"/>
    </p:custDataLst>
    <p:extLst>
      <p:ext uri="{BB962C8B-B14F-4D97-AF65-F5344CB8AC3E}">
        <p14:creationId xmlns:p14="http://schemas.microsoft.com/office/powerpoint/2010/main" val="21337604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539552" y="260648"/>
            <a:ext cx="8229600" cy="447328"/>
          </a:xfrm>
          <a:solidFill>
            <a:srgbClr val="C00000"/>
          </a:solidFill>
          <a:ln>
            <a:noFill/>
          </a:ln>
          <a:effectLst>
            <a:outerShdw blurRad="152400" dist="317500" dir="5400000" sx="90000" sy="-19000" rotWithShape="0">
              <a:prstClr val="black">
                <a:alpha val="15000"/>
              </a:prstClr>
            </a:outerShdw>
          </a:effectLst>
          <a:scene3d>
            <a:camera prst="orthographicFront">
              <a:rot lat="0" lon="0" rev="0"/>
            </a:camera>
            <a:lightRig rig="balanced" dir="t">
              <a:rot lat="0" lon="0" rev="8700000"/>
            </a:lightRig>
          </a:scene3d>
          <a:sp3d>
            <a:bevelT w="190500" h="38100"/>
          </a:sp3d>
        </p:spPr>
        <p:txBody>
          <a:bodyPr>
            <a:noAutofit/>
          </a:bodyPr>
          <a:lstStyle/>
          <a:p>
            <a:pPr algn="ctr"/>
            <a:r>
              <a:rPr lang="it-IT" sz="3200" dirty="0" smtClean="0">
                <a:solidFill>
                  <a:srgbClr val="FFFF00"/>
                </a:solidFill>
              </a:rPr>
              <a:t>Alimentazione nei giorni che precedono la gara</a:t>
            </a:r>
            <a:endParaRPr lang="it-IT" sz="3200" dirty="0">
              <a:solidFill>
                <a:srgbClr val="FFFF00"/>
              </a:solidFill>
            </a:endParaRPr>
          </a:p>
        </p:txBody>
      </p:sp>
      <p:sp>
        <p:nvSpPr>
          <p:cNvPr id="3" name="Segnaposto contenuto 2"/>
          <p:cNvSpPr>
            <a:spLocks noGrp="1"/>
          </p:cNvSpPr>
          <p:nvPr>
            <p:ph idx="1"/>
            <p:custDataLst>
              <p:tags r:id="rId3"/>
            </p:custDataLst>
          </p:nvPr>
        </p:nvSpPr>
        <p:spPr>
          <a:xfrm>
            <a:off x="395536" y="1268760"/>
            <a:ext cx="8229600" cy="5313709"/>
          </a:xfrm>
        </p:spPr>
        <p:txBody>
          <a:bodyPr>
            <a:normAutofit fontScale="92500" lnSpcReduction="20000"/>
          </a:bodyPr>
          <a:lstStyle/>
          <a:p>
            <a:pPr>
              <a:buClr>
                <a:srgbClr val="FFFF00"/>
              </a:buClr>
              <a:buFont typeface="Wingdings" pitchFamily="2" charset="2"/>
              <a:buChar char="§"/>
            </a:pPr>
            <a:r>
              <a:rPr lang="it-IT" sz="2400" b="1" dirty="0" smtClean="0">
                <a:solidFill>
                  <a:srgbClr val="FFFF00"/>
                </a:solidFill>
              </a:rPr>
              <a:t>DIETA </a:t>
            </a:r>
            <a:r>
              <a:rPr lang="it-IT" sz="2400" b="1" dirty="0" err="1" smtClean="0">
                <a:solidFill>
                  <a:srgbClr val="FFFF00"/>
                </a:solidFill>
              </a:rPr>
              <a:t>DISSOCIATA</a:t>
            </a:r>
            <a:r>
              <a:rPr lang="it-IT" sz="2400" dirty="0" err="1" smtClean="0"/>
              <a:t>:affamare</a:t>
            </a:r>
            <a:r>
              <a:rPr lang="it-IT" sz="2400" b="1" dirty="0" smtClean="0"/>
              <a:t> </a:t>
            </a:r>
            <a:r>
              <a:rPr lang="it-IT" sz="2400" dirty="0" smtClean="0"/>
              <a:t>prima i muscoli e poi sovraccaricare con i carboidrati (carenze, disagi psicologici, sovraccarico epatico e renale, alterazione ritmo-sonno-veglia).</a:t>
            </a:r>
          </a:p>
          <a:p>
            <a:pPr>
              <a:buClr>
                <a:srgbClr val="FFFF00"/>
              </a:buClr>
              <a:buFont typeface="Wingdings" pitchFamily="2" charset="2"/>
              <a:buChar char="§"/>
            </a:pPr>
            <a:endParaRPr lang="it-IT" sz="2400" dirty="0" smtClean="0"/>
          </a:p>
          <a:p>
            <a:pPr>
              <a:buClr>
                <a:srgbClr val="FFFF00"/>
              </a:buClr>
              <a:buFont typeface="Wingdings" pitchFamily="2" charset="2"/>
              <a:buChar char="§"/>
            </a:pPr>
            <a:r>
              <a:rPr lang="it-IT" sz="2400" b="1" dirty="0" smtClean="0">
                <a:solidFill>
                  <a:srgbClr val="FFFF00"/>
                </a:solidFill>
              </a:rPr>
              <a:t>ABBUFFATA LA SERA PRIMA</a:t>
            </a:r>
            <a:r>
              <a:rPr lang="it-IT" sz="2400" dirty="0" smtClean="0"/>
              <a:t>: eccesso di carboidrati con possibile accumulo adiposo, difficoltà digestive e riposo notturno.</a:t>
            </a:r>
          </a:p>
          <a:p>
            <a:pPr>
              <a:buClr>
                <a:srgbClr val="FFFF00"/>
              </a:buClr>
              <a:buFont typeface="Wingdings" pitchFamily="2" charset="2"/>
              <a:buChar char="§"/>
            </a:pPr>
            <a:endParaRPr lang="it-IT" sz="2400" dirty="0" smtClean="0"/>
          </a:p>
          <a:p>
            <a:pPr>
              <a:buClr>
                <a:srgbClr val="FFFF00"/>
              </a:buClr>
              <a:buFont typeface="Wingdings" pitchFamily="2" charset="2"/>
              <a:buChar char="§"/>
            </a:pPr>
            <a:r>
              <a:rPr lang="it-IT" sz="2400" b="1" dirty="0" smtClean="0">
                <a:solidFill>
                  <a:srgbClr val="FFFF00"/>
                </a:solidFill>
              </a:rPr>
              <a:t>CONSIGLI: </a:t>
            </a:r>
          </a:p>
          <a:p>
            <a:pPr lvl="1">
              <a:buClr>
                <a:srgbClr val="FFFF00"/>
              </a:buClr>
              <a:buFont typeface="Wingdings" pitchFamily="2" charset="2"/>
              <a:buChar char="§"/>
            </a:pPr>
            <a:r>
              <a:rPr lang="it-IT" sz="2400" dirty="0" smtClean="0"/>
              <a:t>Alimentazione bilanciata sempre </a:t>
            </a:r>
          </a:p>
          <a:p>
            <a:pPr lvl="2">
              <a:buClr>
                <a:srgbClr val="FFFF00"/>
              </a:buClr>
              <a:buFont typeface="Wingdings" pitchFamily="2" charset="2"/>
              <a:buChar char="§"/>
            </a:pPr>
            <a:r>
              <a:rPr lang="it-IT" sz="2200" dirty="0" smtClean="0"/>
              <a:t>55-65%  carboidrati</a:t>
            </a:r>
            <a:endParaRPr lang="it-IT" sz="2200" dirty="0"/>
          </a:p>
          <a:p>
            <a:pPr lvl="2">
              <a:buClr>
                <a:srgbClr val="FFFF00"/>
              </a:buClr>
              <a:buFont typeface="Wingdings" pitchFamily="2" charset="2"/>
              <a:buChar char="§"/>
            </a:pPr>
            <a:r>
              <a:rPr lang="it-IT" sz="2200" dirty="0"/>
              <a:t>n</a:t>
            </a:r>
            <a:r>
              <a:rPr lang="it-IT" sz="2200" dirty="0" smtClean="0"/>
              <a:t>on più del 30% grassi (di cui saturi &lt;10%)</a:t>
            </a:r>
          </a:p>
          <a:p>
            <a:pPr lvl="2">
              <a:buClr>
                <a:srgbClr val="FFFF00"/>
              </a:buClr>
              <a:buFont typeface="Wingdings" pitchFamily="2" charset="2"/>
              <a:buChar char="§"/>
            </a:pPr>
            <a:r>
              <a:rPr lang="it-IT" sz="2200" dirty="0" smtClean="0"/>
              <a:t>10-15% proteine</a:t>
            </a:r>
          </a:p>
          <a:p>
            <a:pPr lvl="2">
              <a:buClr>
                <a:srgbClr val="FFFF00"/>
              </a:buClr>
              <a:buFont typeface="Wingdings" pitchFamily="2" charset="2"/>
              <a:buChar char="§"/>
            </a:pPr>
            <a:endParaRPr lang="it-IT" sz="2200" dirty="0" smtClean="0"/>
          </a:p>
          <a:p>
            <a:pPr lvl="1">
              <a:buClr>
                <a:srgbClr val="FFFF00"/>
              </a:buClr>
              <a:buFont typeface="Wingdings" pitchFamily="2" charset="2"/>
              <a:buChar char="§"/>
            </a:pPr>
            <a:r>
              <a:rPr lang="it-IT" sz="2400" dirty="0" smtClean="0"/>
              <a:t>Arricchire di CHO la dieta nei giorni precedenti una gara</a:t>
            </a:r>
          </a:p>
          <a:p>
            <a:pPr lvl="1">
              <a:buClr>
                <a:srgbClr val="FFFF00"/>
              </a:buClr>
              <a:buFont typeface="Wingdings" pitchFamily="2" charset="2"/>
              <a:buChar char="§"/>
            </a:pPr>
            <a:r>
              <a:rPr lang="it-IT" sz="2400" dirty="0" smtClean="0"/>
              <a:t>Cena </a:t>
            </a:r>
            <a:r>
              <a:rPr lang="it-IT" sz="2400" dirty="0" err="1" smtClean="0"/>
              <a:t>pre</a:t>
            </a:r>
            <a:r>
              <a:rPr lang="it-IT" sz="2400" dirty="0" smtClean="0"/>
              <a:t>-gara con una adeguata quantità di carboidrati</a:t>
            </a:r>
          </a:p>
          <a:p>
            <a:pPr lvl="1">
              <a:buClr>
                <a:srgbClr val="FFFF00"/>
              </a:buClr>
              <a:buFont typeface="Wingdings" pitchFamily="2" charset="2"/>
              <a:buChar char="§"/>
            </a:pPr>
            <a:r>
              <a:rPr lang="it-IT" dirty="0" smtClean="0"/>
              <a:t>Almeno tre ore tra cena e sonno</a:t>
            </a:r>
            <a:endParaRPr lang="it-IT" dirty="0"/>
          </a:p>
        </p:txBody>
      </p:sp>
    </p:spTree>
    <p:custDataLst>
      <p:tags r:id="rId1"/>
    </p:custDataLst>
    <p:extLst>
      <p:ext uri="{BB962C8B-B14F-4D97-AF65-F5344CB8AC3E}">
        <p14:creationId xmlns:p14="http://schemas.microsoft.com/office/powerpoint/2010/main" val="25019476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custDataLst>
              <p:tags r:id="rId2"/>
            </p:custDataLst>
          </p:nvPr>
        </p:nvSpPr>
        <p:spPr>
          <a:xfrm>
            <a:off x="467544" y="436745"/>
            <a:ext cx="7910755" cy="36933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it-IT" dirty="0" smtClean="0">
                <a:solidFill>
                  <a:srgbClr val="FFFF00"/>
                </a:solidFill>
              </a:rPr>
              <a:t>Linee guida nell’alimentazione della settimana che precede la gara secondo Arcelli</a:t>
            </a:r>
            <a:endParaRPr lang="it-IT" dirty="0">
              <a:solidFill>
                <a:srgbClr val="FFFF00"/>
              </a:solidFill>
            </a:endParaRPr>
          </a:p>
        </p:txBody>
      </p:sp>
      <p:sp>
        <p:nvSpPr>
          <p:cNvPr id="6" name="CasellaDiTesto 5"/>
          <p:cNvSpPr txBox="1"/>
          <p:nvPr>
            <p:custDataLst>
              <p:tags r:id="rId3"/>
            </p:custDataLst>
          </p:nvPr>
        </p:nvSpPr>
        <p:spPr>
          <a:xfrm>
            <a:off x="467544" y="1412776"/>
            <a:ext cx="8606843" cy="1200329"/>
          </a:xfrm>
          <a:prstGeom prst="rect">
            <a:avLst/>
          </a:prstGeom>
          <a:noFill/>
        </p:spPr>
        <p:txBody>
          <a:bodyPr wrap="none" rtlCol="0">
            <a:spAutoFit/>
          </a:bodyPr>
          <a:lstStyle/>
          <a:p>
            <a:r>
              <a:rPr lang="it-IT" dirty="0" smtClean="0"/>
              <a:t>La </a:t>
            </a:r>
            <a:r>
              <a:rPr lang="it-IT" dirty="0" smtClean="0">
                <a:solidFill>
                  <a:srgbClr val="FFFF00"/>
                </a:solidFill>
              </a:rPr>
              <a:t>cena del quarto </a:t>
            </a:r>
            <a:r>
              <a:rPr lang="it-IT" dirty="0" smtClean="0"/>
              <a:t>giorno precedente la gara (mercoledì sera) si fa un pasto  a basso</a:t>
            </a:r>
          </a:p>
          <a:p>
            <a:r>
              <a:rPr lang="it-IT" dirty="0"/>
              <a:t>o</a:t>
            </a:r>
            <a:r>
              <a:rPr lang="it-IT" dirty="0" smtClean="0"/>
              <a:t> bassissimo contenuto di carboidrati , costituito da un antipasto di prosciutto , un brodo</a:t>
            </a:r>
          </a:p>
          <a:p>
            <a:r>
              <a:rPr lang="it-IT" dirty="0"/>
              <a:t>e</a:t>
            </a:r>
            <a:r>
              <a:rPr lang="it-IT" dirty="0" smtClean="0"/>
              <a:t> un secondo di carne o di pesce , accompagnato da un piatto di insalata verde (l’unica</a:t>
            </a:r>
          </a:p>
          <a:p>
            <a:r>
              <a:rPr lang="it-IT" dirty="0"/>
              <a:t>f</a:t>
            </a:r>
            <a:r>
              <a:rPr lang="it-IT" dirty="0" smtClean="0"/>
              <a:t>onte di carboidrati che in ogni caso , sono in quantità minima.</a:t>
            </a:r>
            <a:endParaRPr lang="it-IT" dirty="0"/>
          </a:p>
        </p:txBody>
      </p:sp>
      <p:sp>
        <p:nvSpPr>
          <p:cNvPr id="7" name="CasellaDiTesto 6"/>
          <p:cNvSpPr txBox="1"/>
          <p:nvPr>
            <p:custDataLst>
              <p:tags r:id="rId4"/>
            </p:custDataLst>
          </p:nvPr>
        </p:nvSpPr>
        <p:spPr>
          <a:xfrm>
            <a:off x="467544" y="3501008"/>
            <a:ext cx="8638712" cy="2031325"/>
          </a:xfrm>
          <a:prstGeom prst="rect">
            <a:avLst/>
          </a:prstGeom>
          <a:noFill/>
        </p:spPr>
        <p:txBody>
          <a:bodyPr wrap="none" rtlCol="0">
            <a:spAutoFit/>
          </a:bodyPr>
          <a:lstStyle/>
          <a:p>
            <a:r>
              <a:rPr lang="it-IT" dirty="0" smtClean="0">
                <a:solidFill>
                  <a:srgbClr val="FFFF00"/>
                </a:solidFill>
              </a:rPr>
              <a:t>Dal terzo giorno prima della competizione e fino alla vigilia </a:t>
            </a:r>
            <a:r>
              <a:rPr lang="it-IT" dirty="0" smtClean="0"/>
              <a:t>(dal giovedì al sabato sera)</a:t>
            </a:r>
          </a:p>
          <a:p>
            <a:r>
              <a:rPr lang="it-IT" dirty="0"/>
              <a:t>s</a:t>
            </a:r>
            <a:r>
              <a:rPr lang="it-IT" dirty="0" smtClean="0"/>
              <a:t>i fa una colazione con pane o fette biscottate con marmellata o miele, oppure con </a:t>
            </a:r>
          </a:p>
          <a:p>
            <a:r>
              <a:rPr lang="it-IT" dirty="0"/>
              <a:t>b</a:t>
            </a:r>
            <a:r>
              <a:rPr lang="it-IT" dirty="0" smtClean="0"/>
              <a:t>iscotti , o con una fetta di torta senza panna o crema, bevendo caffè o tè o latte </a:t>
            </a:r>
          </a:p>
          <a:p>
            <a:r>
              <a:rPr lang="it-IT" dirty="0"/>
              <a:t>p</a:t>
            </a:r>
            <a:r>
              <a:rPr lang="it-IT" dirty="0" smtClean="0"/>
              <a:t>arzialmente scremato o yogurt  magro. </a:t>
            </a:r>
          </a:p>
          <a:p>
            <a:r>
              <a:rPr lang="it-IT" dirty="0" smtClean="0"/>
              <a:t>Il pranzo e la cena devono comprendere un  primo, anche più abbondante del solito , un</a:t>
            </a:r>
          </a:p>
          <a:p>
            <a:r>
              <a:rPr lang="it-IT" dirty="0" smtClean="0"/>
              <a:t> secondo in quantità ridotta, accompagnato da un contorno di patate e/o carote e seguito</a:t>
            </a:r>
          </a:p>
          <a:p>
            <a:r>
              <a:rPr lang="it-IT" dirty="0" smtClean="0"/>
              <a:t> da frutta a volontà ed eventualmente un dessert . Il pane e le bibite dolci sono ammesse. </a:t>
            </a:r>
            <a:endParaRPr lang="it-IT" dirty="0"/>
          </a:p>
        </p:txBody>
      </p:sp>
    </p:spTree>
    <p:custDataLst>
      <p:tags r:id="rId1"/>
    </p:custDataLst>
    <p:extLst>
      <p:ext uri="{BB962C8B-B14F-4D97-AF65-F5344CB8AC3E}">
        <p14:creationId xmlns:p14="http://schemas.microsoft.com/office/powerpoint/2010/main" val="21347678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395536" y="188640"/>
            <a:ext cx="8229600" cy="663352"/>
          </a:xfr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it-IT" sz="3600" dirty="0" smtClean="0">
                <a:solidFill>
                  <a:srgbClr val="FFFF00"/>
                </a:solidFill>
                <a:effectLst/>
              </a:rPr>
              <a:t>IMPORTANZA DEL SONNO</a:t>
            </a:r>
            <a:endParaRPr lang="it-IT" sz="3600" dirty="0">
              <a:solidFill>
                <a:srgbClr val="FFFF00"/>
              </a:solidFill>
              <a:effectLst/>
            </a:endParaRPr>
          </a:p>
        </p:txBody>
      </p:sp>
      <p:pic>
        <p:nvPicPr>
          <p:cNvPr id="3074" name="Picture 2"/>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683568" y="908720"/>
            <a:ext cx="7344816"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sellaDiTesto 3"/>
          <p:cNvSpPr txBox="1"/>
          <p:nvPr>
            <p:custDataLst>
              <p:tags r:id="rId4"/>
            </p:custDataLst>
          </p:nvPr>
        </p:nvSpPr>
        <p:spPr>
          <a:xfrm>
            <a:off x="107504" y="3451123"/>
            <a:ext cx="9070112" cy="1569660"/>
          </a:xfrm>
          <a:prstGeom prst="rect">
            <a:avLst/>
          </a:prstGeom>
          <a:noFill/>
        </p:spPr>
        <p:txBody>
          <a:bodyPr wrap="none" rtlCol="0">
            <a:spAutoFit/>
          </a:bodyPr>
          <a:lstStyle/>
          <a:p>
            <a:r>
              <a:rPr lang="it-IT" sz="2400" dirty="0" smtClean="0"/>
              <a:t>La perdita di sonno va ad alterare il naturale innalzamento</a:t>
            </a:r>
          </a:p>
          <a:p>
            <a:r>
              <a:rPr lang="it-IT" sz="2400" dirty="0"/>
              <a:t>n</a:t>
            </a:r>
            <a:r>
              <a:rPr lang="it-IT" sz="2400" dirty="0" smtClean="0"/>
              <a:t>otturno della </a:t>
            </a:r>
            <a:r>
              <a:rPr lang="it-IT" sz="2400" dirty="0" err="1" smtClean="0"/>
              <a:t>leptina</a:t>
            </a:r>
            <a:r>
              <a:rPr lang="it-IT" sz="2400" dirty="0" smtClean="0"/>
              <a:t>, impedendo un normale controllo della sazietà.</a:t>
            </a:r>
          </a:p>
          <a:p>
            <a:r>
              <a:rPr lang="it-IT" sz="2400" dirty="0" smtClean="0"/>
              <a:t>Inoltre la somministrazione di melatonina riduce la secrezione gastrica</a:t>
            </a:r>
          </a:p>
          <a:p>
            <a:r>
              <a:rPr lang="it-IT" sz="2400" dirty="0" smtClean="0"/>
              <a:t>di </a:t>
            </a:r>
            <a:r>
              <a:rPr lang="it-IT" sz="2400" dirty="0" err="1" smtClean="0"/>
              <a:t>ghrelina</a:t>
            </a:r>
            <a:r>
              <a:rPr lang="it-IT" sz="2400" dirty="0" smtClean="0"/>
              <a:t>, il cui effetto è di farci sentire affamati.</a:t>
            </a:r>
            <a:endParaRPr lang="it-IT" sz="2400" dirty="0"/>
          </a:p>
        </p:txBody>
      </p:sp>
    </p:spTree>
    <p:custDataLst>
      <p:tags r:id="rId1"/>
    </p:custDataLst>
    <p:extLst>
      <p:ext uri="{BB962C8B-B14F-4D97-AF65-F5344CB8AC3E}">
        <p14:creationId xmlns:p14="http://schemas.microsoft.com/office/powerpoint/2010/main" val="167059041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395536" y="404664"/>
            <a:ext cx="8229600" cy="519336"/>
          </a:xfr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it-IT" sz="2400" dirty="0" smtClean="0">
                <a:solidFill>
                  <a:srgbClr val="FFFF00"/>
                </a:solidFill>
              </a:rPr>
              <a:t>COLAZIONE DELLA MATTINA DELLA GARA</a:t>
            </a:r>
            <a:endParaRPr lang="it-IT" sz="2400" dirty="0">
              <a:solidFill>
                <a:srgbClr val="FFFF00"/>
              </a:solidFill>
            </a:endParaRPr>
          </a:p>
        </p:txBody>
      </p:sp>
      <p:sp>
        <p:nvSpPr>
          <p:cNvPr id="3" name="Segnaposto contenuto 2"/>
          <p:cNvSpPr>
            <a:spLocks noGrp="1"/>
          </p:cNvSpPr>
          <p:nvPr>
            <p:ph idx="1"/>
            <p:custDataLst>
              <p:tags r:id="rId3"/>
            </p:custDataLst>
          </p:nvPr>
        </p:nvSpPr>
        <p:spPr>
          <a:xfrm>
            <a:off x="457200" y="1268760"/>
            <a:ext cx="8229600" cy="5025677"/>
          </a:xfrm>
        </p:spPr>
        <p:txBody>
          <a:bodyPr>
            <a:normAutofit/>
          </a:bodyPr>
          <a:lstStyle/>
          <a:p>
            <a:pPr>
              <a:buClr>
                <a:srgbClr val="FFFF00"/>
              </a:buClr>
              <a:buFont typeface="Wingdings" pitchFamily="2" charset="2"/>
              <a:buChar char="§"/>
            </a:pPr>
            <a:r>
              <a:rPr lang="it-IT" sz="2400" dirty="0" smtClean="0"/>
              <a:t>Ripristinare le scorte di glicogeno scese durante la notte 8  ore di sonno equivalgono a circa 200 kcal</a:t>
            </a:r>
          </a:p>
          <a:p>
            <a:pPr>
              <a:buClr>
                <a:srgbClr val="FFFF00"/>
              </a:buClr>
              <a:buFont typeface="Wingdings" pitchFamily="2" charset="2"/>
              <a:buChar char="§"/>
            </a:pPr>
            <a:endParaRPr lang="it-IT" sz="2400" dirty="0" smtClean="0"/>
          </a:p>
          <a:p>
            <a:pPr>
              <a:buClr>
                <a:srgbClr val="FFFF00"/>
              </a:buClr>
              <a:buFont typeface="Wingdings" pitchFamily="2" charset="2"/>
              <a:buChar char="§"/>
            </a:pPr>
            <a:r>
              <a:rPr lang="it-IT" sz="2400" dirty="0" smtClean="0"/>
              <a:t>Digestione completa al momento della partenza</a:t>
            </a:r>
          </a:p>
          <a:p>
            <a:pPr>
              <a:buClr>
                <a:srgbClr val="FFFF00"/>
              </a:buClr>
              <a:buFont typeface="Wingdings" pitchFamily="2" charset="2"/>
              <a:buChar char="§"/>
            </a:pPr>
            <a:endParaRPr lang="it-IT" sz="2400" dirty="0" smtClean="0"/>
          </a:p>
          <a:p>
            <a:pPr>
              <a:buClr>
                <a:srgbClr val="FFFF00"/>
              </a:buClr>
              <a:buFont typeface="Wingdings" pitchFamily="2" charset="2"/>
              <a:buChar char="§"/>
            </a:pPr>
            <a:r>
              <a:rPr lang="it-IT" sz="2400" dirty="0" smtClean="0"/>
              <a:t>Evitare carichi zuccherini nella vicinanza della partenza (45 </a:t>
            </a:r>
            <a:r>
              <a:rPr lang="it-IT" sz="2400" dirty="0" err="1" smtClean="0"/>
              <a:t>min</a:t>
            </a:r>
            <a:r>
              <a:rPr lang="it-IT" sz="2400" dirty="0" smtClean="0"/>
              <a:t> prima)</a:t>
            </a:r>
          </a:p>
          <a:p>
            <a:pPr>
              <a:buClr>
                <a:srgbClr val="FFFF00"/>
              </a:buClr>
              <a:buFont typeface="Wingdings" pitchFamily="2" charset="2"/>
              <a:buChar char="§"/>
            </a:pPr>
            <a:endParaRPr lang="it-IT" sz="2400" dirty="0" smtClean="0"/>
          </a:p>
          <a:p>
            <a:pPr>
              <a:buClr>
                <a:srgbClr val="FFFF00"/>
              </a:buClr>
              <a:buFont typeface="Wingdings" pitchFamily="2" charset="2"/>
              <a:buChar char="§"/>
            </a:pPr>
            <a:r>
              <a:rPr lang="it-IT" sz="2400" dirty="0" smtClean="0"/>
              <a:t>Evitare cibi decisamente proteici o ricchi di grassi (migliore digeribilità della colazione).</a:t>
            </a:r>
            <a:endParaRPr lang="it-IT" sz="2400" dirty="0"/>
          </a:p>
        </p:txBody>
      </p:sp>
    </p:spTree>
    <p:custDataLst>
      <p:tags r:id="rId1"/>
    </p:custDataLst>
    <p:extLst>
      <p:ext uri="{BB962C8B-B14F-4D97-AF65-F5344CB8AC3E}">
        <p14:creationId xmlns:p14="http://schemas.microsoft.com/office/powerpoint/2010/main" val="8831917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HP\Desktop\rel mar\assunzione.jpg"/>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rot="16200000">
            <a:off x="2555778" y="-675457"/>
            <a:ext cx="3960441" cy="7992889"/>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custDataLst>
              <p:tags r:id="rId3"/>
            </p:custDataLst>
          </p:nvPr>
        </p:nvSpPr>
        <p:spPr>
          <a:xfrm>
            <a:off x="277909" y="5583723"/>
            <a:ext cx="8516177" cy="923330"/>
          </a:xfrm>
          <a:prstGeom prst="rect">
            <a:avLst/>
          </a:prstGeom>
          <a:noFill/>
        </p:spPr>
        <p:txBody>
          <a:bodyPr wrap="none" rtlCol="0">
            <a:spAutoFit/>
          </a:bodyPr>
          <a:lstStyle/>
          <a:p>
            <a:r>
              <a:rPr lang="it-IT" dirty="0" smtClean="0"/>
              <a:t>Effetti dell’assunzione di carboidrati (zucchero) prima dell’esercizio sul livello di glucosio </a:t>
            </a:r>
          </a:p>
          <a:p>
            <a:r>
              <a:rPr lang="it-IT" dirty="0"/>
              <a:t>e</a:t>
            </a:r>
            <a:r>
              <a:rPr lang="it-IT" dirty="0" smtClean="0"/>
              <a:t>matico nel corso dell’esercizio. Si noti il calo del glucosio ematico fino a livello di</a:t>
            </a:r>
          </a:p>
          <a:p>
            <a:r>
              <a:rPr lang="it-IT" dirty="0" smtClean="0"/>
              <a:t>Ipoglicemia con l’assunzione di glucosio 45 </a:t>
            </a:r>
            <a:r>
              <a:rPr lang="it-IT" dirty="0" err="1" smtClean="0"/>
              <a:t>min</a:t>
            </a:r>
            <a:r>
              <a:rPr lang="it-IT" dirty="0" smtClean="0"/>
              <a:t> prima dell’esercizio.</a:t>
            </a:r>
            <a:endParaRPr lang="it-IT" dirty="0"/>
          </a:p>
        </p:txBody>
      </p:sp>
      <p:sp>
        <p:nvSpPr>
          <p:cNvPr id="3" name="CasellaDiTesto 2"/>
          <p:cNvSpPr txBox="1"/>
          <p:nvPr>
            <p:custDataLst>
              <p:tags r:id="rId4"/>
            </p:custDataLst>
          </p:nvPr>
        </p:nvSpPr>
        <p:spPr>
          <a:xfrm>
            <a:off x="1331640" y="461863"/>
            <a:ext cx="5985100" cy="461665"/>
          </a:xfrm>
          <a:prstGeom prst="rect">
            <a:avLst/>
          </a:prstGeom>
          <a:noFill/>
        </p:spPr>
        <p:txBody>
          <a:bodyPr wrap="none" rtlCol="0">
            <a:spAutoFit/>
          </a:bodyPr>
          <a:lstStyle/>
          <a:p>
            <a:r>
              <a:rPr lang="it-IT" sz="2400" dirty="0" smtClean="0">
                <a:solidFill>
                  <a:srgbClr val="FFFF00"/>
                </a:solidFill>
              </a:rPr>
              <a:t>ASSUNZIONE DI  CARBOIDRATI E PROTEINE</a:t>
            </a:r>
            <a:endParaRPr lang="it-IT" sz="2400" dirty="0">
              <a:solidFill>
                <a:srgbClr val="FFFF00"/>
              </a:solidFill>
            </a:endParaRPr>
          </a:p>
        </p:txBody>
      </p:sp>
    </p:spTree>
    <p:custDataLst>
      <p:tags r:id="rId1"/>
    </p:custDataLst>
    <p:extLst>
      <p:ext uri="{BB962C8B-B14F-4D97-AF65-F5344CB8AC3E}">
        <p14:creationId xmlns:p14="http://schemas.microsoft.com/office/powerpoint/2010/main" val="41719993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67544" y="1772816"/>
            <a:ext cx="9092874" cy="4524315"/>
          </a:xfrm>
          <a:prstGeom prst="rect">
            <a:avLst/>
          </a:prstGeom>
          <a:noFill/>
        </p:spPr>
        <p:txBody>
          <a:bodyPr wrap="none" rtlCol="0">
            <a:spAutoFit/>
          </a:bodyPr>
          <a:lstStyle/>
          <a:p>
            <a:r>
              <a:rPr lang="it-IT" b="1" dirty="0" smtClean="0">
                <a:solidFill>
                  <a:srgbClr val="FFFF00"/>
                </a:solidFill>
              </a:rPr>
              <a:t>ATTENZIONE</a:t>
            </a:r>
            <a:r>
              <a:rPr lang="it-IT" dirty="0" smtClean="0"/>
              <a:t>: se si assumono grandi quantità di alimenti ricchi di carboidrati ad alto </a:t>
            </a:r>
          </a:p>
          <a:p>
            <a:r>
              <a:rPr lang="it-IT" dirty="0" smtClean="0"/>
              <a:t>Indice glicemico, si ha dapprima un brusco aumento della glicemia e della insulina.</a:t>
            </a:r>
          </a:p>
          <a:p>
            <a:endParaRPr lang="it-IT" dirty="0"/>
          </a:p>
          <a:p>
            <a:r>
              <a:rPr lang="it-IT" dirty="0" smtClean="0"/>
              <a:t>Questo fa si che, all’inizio della gara, a parità di andatura, ci sia una notevole difficoltà</a:t>
            </a:r>
          </a:p>
          <a:p>
            <a:r>
              <a:rPr lang="it-IT" dirty="0" smtClean="0"/>
              <a:t> a utilizzare i grassi  e si consumi molto precocemente il glicogeno, che non sarà più </a:t>
            </a:r>
          </a:p>
          <a:p>
            <a:r>
              <a:rPr lang="it-IT" dirty="0" smtClean="0"/>
              <a:t>disponibile nei momenti  importanti della gara.</a:t>
            </a:r>
          </a:p>
          <a:p>
            <a:endParaRPr lang="it-IT" dirty="0"/>
          </a:p>
          <a:p>
            <a:r>
              <a:rPr lang="it-IT" dirty="0" smtClean="0"/>
              <a:t>Secondo</a:t>
            </a:r>
            <a:r>
              <a:rPr lang="it-IT" dirty="0" smtClean="0">
                <a:solidFill>
                  <a:srgbClr val="FFFF00"/>
                </a:solidFill>
              </a:rPr>
              <a:t> Arcelli </a:t>
            </a:r>
            <a:r>
              <a:rPr lang="it-IT" dirty="0" smtClean="0"/>
              <a:t>una colazione </a:t>
            </a:r>
            <a:r>
              <a:rPr lang="it-IT" dirty="0" err="1" smtClean="0"/>
              <a:t>adequata</a:t>
            </a:r>
            <a:r>
              <a:rPr lang="it-IT" dirty="0" smtClean="0"/>
              <a:t> può essere quella che prevede:</a:t>
            </a:r>
          </a:p>
          <a:p>
            <a:endParaRPr lang="it-IT" dirty="0" smtClean="0"/>
          </a:p>
          <a:p>
            <a:r>
              <a:rPr lang="it-IT" dirty="0" smtClean="0"/>
              <a:t> Un tè con una o due fette biscottate coperte da un filo di marmellata , o con due</a:t>
            </a:r>
          </a:p>
          <a:p>
            <a:r>
              <a:rPr lang="it-IT" dirty="0" smtClean="0"/>
              <a:t> biscotti secchi. Si può bere un bicchiere di latte o un caffè, sempre che non si abbiano</a:t>
            </a:r>
          </a:p>
          <a:p>
            <a:r>
              <a:rPr lang="it-IT" dirty="0" smtClean="0"/>
              <a:t> problemi con queste bevande. Da 50 a 60 minuti prima della maratona, si può </a:t>
            </a:r>
          </a:p>
          <a:p>
            <a:r>
              <a:rPr lang="it-IT" dirty="0" smtClean="0"/>
              <a:t>Mangiare una gelatina  (100 kcal) a base di fruttosio e </a:t>
            </a:r>
            <a:r>
              <a:rPr lang="it-IT" dirty="0" err="1" smtClean="0"/>
              <a:t>isomaltulosio</a:t>
            </a:r>
            <a:r>
              <a:rPr lang="it-IT" dirty="0" smtClean="0"/>
              <a:t>, carboidrati a basso indice </a:t>
            </a:r>
          </a:p>
          <a:p>
            <a:r>
              <a:rPr lang="it-IT" dirty="0"/>
              <a:t>g</a:t>
            </a:r>
            <a:r>
              <a:rPr lang="it-IT" dirty="0" smtClean="0"/>
              <a:t>licemico.</a:t>
            </a:r>
          </a:p>
          <a:p>
            <a:endParaRPr lang="it-IT" dirty="0"/>
          </a:p>
          <a:p>
            <a:r>
              <a:rPr lang="it-IT" dirty="0" smtClean="0"/>
              <a:t>Bere da 400 a 600 ml di acqua nelle 2 o tre ore che precedono la gara.</a:t>
            </a:r>
            <a:endParaRPr lang="it-IT" dirty="0"/>
          </a:p>
        </p:txBody>
      </p:sp>
      <p:pic>
        <p:nvPicPr>
          <p:cNvPr id="6146" name="Picture 2" descr="http://www.cucinaconme.it/images/marmellata_fragole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2387"/>
            <a:ext cx="2138762" cy="172042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tazza di tè bianco immag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8762" y="33834"/>
            <a:ext cx="2078184" cy="173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2186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467544" y="188640"/>
            <a:ext cx="8229600" cy="663352"/>
          </a:xfr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ctr"/>
            <a:r>
              <a:rPr lang="it-IT" sz="3200" dirty="0" smtClean="0">
                <a:solidFill>
                  <a:srgbClr val="FFFF00"/>
                </a:solidFill>
                <a:effectLst/>
              </a:rPr>
              <a:t>ALIMENTAZIONE DURANTE LA GARA</a:t>
            </a:r>
            <a:endParaRPr lang="it-IT" sz="3200" dirty="0">
              <a:solidFill>
                <a:srgbClr val="FFFF00"/>
              </a:solidFill>
              <a:effectLst/>
            </a:endParaRPr>
          </a:p>
        </p:txBody>
      </p:sp>
      <p:sp>
        <p:nvSpPr>
          <p:cNvPr id="3" name="Segnaposto contenuto 2"/>
          <p:cNvSpPr>
            <a:spLocks noGrp="1"/>
          </p:cNvSpPr>
          <p:nvPr>
            <p:ph idx="1"/>
            <p:custDataLst>
              <p:tags r:id="rId3"/>
            </p:custDataLst>
          </p:nvPr>
        </p:nvSpPr>
        <p:spPr>
          <a:xfrm>
            <a:off x="457200" y="1124744"/>
            <a:ext cx="8229600" cy="5169693"/>
          </a:xfrm>
        </p:spPr>
        <p:txBody>
          <a:bodyPr>
            <a:normAutofit lnSpcReduction="10000"/>
          </a:bodyPr>
          <a:lstStyle/>
          <a:p>
            <a:pPr>
              <a:buClr>
                <a:srgbClr val="FFFF00"/>
              </a:buClr>
              <a:buFont typeface="Wingdings" pitchFamily="2" charset="2"/>
              <a:buChar char="§"/>
            </a:pPr>
            <a:r>
              <a:rPr lang="it-IT" sz="2400" b="1" dirty="0" smtClean="0">
                <a:solidFill>
                  <a:srgbClr val="FFFF00"/>
                </a:solidFill>
              </a:rPr>
              <a:t>CIBI ENERGETICI COMPLESSI</a:t>
            </a:r>
            <a:r>
              <a:rPr lang="it-IT" sz="2400" dirty="0" smtClean="0"/>
              <a:t>: barrette proteiche, cioccolato (furto di sangue per digestione)</a:t>
            </a:r>
          </a:p>
          <a:p>
            <a:pPr>
              <a:buClr>
                <a:srgbClr val="FFFF00"/>
              </a:buClr>
              <a:buFont typeface="Wingdings" pitchFamily="2" charset="2"/>
              <a:buChar char="§"/>
            </a:pPr>
            <a:endParaRPr lang="it-IT" sz="2400" dirty="0" smtClean="0"/>
          </a:p>
          <a:p>
            <a:pPr>
              <a:buClr>
                <a:srgbClr val="FFFF00"/>
              </a:buClr>
              <a:buFont typeface="Wingdings" pitchFamily="2" charset="2"/>
              <a:buChar char="§"/>
            </a:pPr>
            <a:r>
              <a:rPr lang="it-IT" sz="2400" b="1" dirty="0" smtClean="0">
                <a:solidFill>
                  <a:srgbClr val="FFFF00"/>
                </a:solidFill>
              </a:rPr>
              <a:t>AMINOACIDI RAMIFICATI: affaticamento </a:t>
            </a:r>
            <a:r>
              <a:rPr lang="it-IT" sz="2400" dirty="0" smtClean="0"/>
              <a:t>epatico per </a:t>
            </a:r>
            <a:r>
              <a:rPr lang="it-IT" sz="2400" dirty="0" err="1" smtClean="0"/>
              <a:t>neoglucogenesi</a:t>
            </a:r>
            <a:r>
              <a:rPr lang="it-IT" sz="2400" dirty="0" smtClean="0"/>
              <a:t>. Effetto di spinta psicologica verso combattività.</a:t>
            </a:r>
          </a:p>
          <a:p>
            <a:pPr>
              <a:buClr>
                <a:srgbClr val="FFFF00"/>
              </a:buClr>
              <a:buFont typeface="Wingdings" pitchFamily="2" charset="2"/>
              <a:buChar char="§"/>
            </a:pPr>
            <a:endParaRPr lang="it-IT" sz="2400" dirty="0" smtClean="0"/>
          </a:p>
          <a:p>
            <a:pPr>
              <a:buClr>
                <a:srgbClr val="FFFF00"/>
              </a:buClr>
              <a:buFont typeface="Wingdings" pitchFamily="2" charset="2"/>
              <a:buChar char="§"/>
            </a:pPr>
            <a:r>
              <a:rPr lang="it-IT" sz="2400" b="1" dirty="0" smtClean="0">
                <a:solidFill>
                  <a:srgbClr val="FFFF00"/>
                </a:solidFill>
              </a:rPr>
              <a:t>CONSIGLI</a:t>
            </a:r>
            <a:r>
              <a:rPr lang="it-IT" sz="2400" dirty="0" smtClean="0"/>
              <a:t>: cibi zuccherati disciolti in acqua (glucosio, </a:t>
            </a:r>
            <a:r>
              <a:rPr lang="it-IT" sz="2400" dirty="0" err="1" smtClean="0"/>
              <a:t>saccarasio</a:t>
            </a:r>
            <a:r>
              <a:rPr lang="it-IT" sz="2400" dirty="0" smtClean="0"/>
              <a:t>, glicerolo). Non strettamente necessaria per gare brevi o anche maratona (</a:t>
            </a:r>
            <a:r>
              <a:rPr lang="it-IT" sz="2400" dirty="0" err="1" smtClean="0"/>
              <a:t>max</a:t>
            </a:r>
            <a:r>
              <a:rPr lang="it-IT" sz="2400" dirty="0" smtClean="0"/>
              <a:t> assimilazione di glucosio 60 gr/h). </a:t>
            </a:r>
          </a:p>
          <a:p>
            <a:pPr>
              <a:buClr>
                <a:srgbClr val="FFFF00"/>
              </a:buClr>
              <a:buFont typeface="Wingdings" pitchFamily="2" charset="2"/>
              <a:buChar char="§"/>
            </a:pPr>
            <a:r>
              <a:rPr lang="it-IT" sz="2400" dirty="0" smtClean="0"/>
              <a:t>L’American College of Sports Medicine  raccomanda l’ingestione di 0.7 g/kg/</a:t>
            </a:r>
            <a:r>
              <a:rPr lang="it-IT" sz="2400" dirty="0" err="1" smtClean="0"/>
              <a:t>hr</a:t>
            </a:r>
            <a:r>
              <a:rPr lang="it-IT" sz="2400" dirty="0" smtClean="0"/>
              <a:t> in 100 ml di acqua, con un rapporto 1,0 – 1,2 tra </a:t>
            </a:r>
            <a:r>
              <a:rPr lang="it-IT" sz="2400" dirty="0" err="1" smtClean="0"/>
              <a:t>maltodestrine</a:t>
            </a:r>
            <a:r>
              <a:rPr lang="it-IT" sz="2400" dirty="0" smtClean="0"/>
              <a:t> e fruttosio.</a:t>
            </a:r>
          </a:p>
          <a:p>
            <a:endParaRPr lang="it-IT" sz="2400" dirty="0" smtClean="0"/>
          </a:p>
          <a:p>
            <a:endParaRPr lang="it-IT" dirty="0"/>
          </a:p>
        </p:txBody>
      </p:sp>
    </p:spTree>
    <p:custDataLst>
      <p:tags r:id="rId1"/>
    </p:custDataLst>
    <p:extLst>
      <p:ext uri="{BB962C8B-B14F-4D97-AF65-F5344CB8AC3E}">
        <p14:creationId xmlns:p14="http://schemas.microsoft.com/office/powerpoint/2010/main" val="41786898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1541122463"/>
              </p:ext>
            </p:extLst>
          </p:nvPr>
        </p:nvGraphicFramePr>
        <p:xfrm>
          <a:off x="1524000" y="1397000"/>
          <a:ext cx="6096000" cy="2494280"/>
        </p:xfrm>
        <a:graphic>
          <a:graphicData uri="http://schemas.openxmlformats.org/drawingml/2006/table">
            <a:tbl>
              <a:tblPr firstRow="1" bandRow="1">
                <a:tableStyleId>{5C22544A-7EE6-4342-B048-85BDC9FD1C3A}</a:tableStyleId>
              </a:tblPr>
              <a:tblGrid>
                <a:gridCol w="1319808"/>
                <a:gridCol w="4776192"/>
              </a:tblGrid>
              <a:tr h="370840">
                <a:tc gridSpan="2">
                  <a:txBody>
                    <a:bodyPr/>
                    <a:lstStyle/>
                    <a:p>
                      <a:pPr algn="ctr"/>
                      <a:r>
                        <a:rPr lang="it-IT" dirty="0" smtClean="0"/>
                        <a:t>INDICE GLICEMICO</a:t>
                      </a:r>
                      <a:endParaRPr lang="it-IT" dirty="0"/>
                    </a:p>
                  </a:txBody>
                  <a:tcPr/>
                </a:tc>
                <a:tc hMerge="1">
                  <a:txBody>
                    <a:bodyPr/>
                    <a:lstStyle/>
                    <a:p>
                      <a:endParaRPr lang="it-IT" dirty="0"/>
                    </a:p>
                  </a:txBody>
                  <a:tcPr/>
                </a:tc>
              </a:tr>
              <a:tr h="370840">
                <a:tc>
                  <a:txBody>
                    <a:bodyPr/>
                    <a:lstStyle/>
                    <a:p>
                      <a:r>
                        <a:rPr lang="it-IT" dirty="0" smtClean="0"/>
                        <a:t>20-40</a:t>
                      </a:r>
                      <a:endParaRPr lang="it-IT" dirty="0"/>
                    </a:p>
                  </a:txBody>
                  <a:tcPr/>
                </a:tc>
                <a:tc>
                  <a:txBody>
                    <a:bodyPr/>
                    <a:lstStyle/>
                    <a:p>
                      <a:r>
                        <a:rPr lang="it-IT" dirty="0" smtClean="0"/>
                        <a:t>Yogurt,  Fagioli, Ciliegie, Fruttosio,</a:t>
                      </a:r>
                      <a:r>
                        <a:rPr lang="it-IT" baseline="0" dirty="0" smtClean="0"/>
                        <a:t> Orzo, Latte intero</a:t>
                      </a:r>
                      <a:endParaRPr lang="it-IT" dirty="0"/>
                    </a:p>
                  </a:txBody>
                  <a:tcPr/>
                </a:tc>
              </a:tr>
              <a:tr h="370840">
                <a:tc>
                  <a:txBody>
                    <a:bodyPr/>
                    <a:lstStyle/>
                    <a:p>
                      <a:r>
                        <a:rPr lang="it-IT" dirty="0" smtClean="0"/>
                        <a:t>41-80</a:t>
                      </a:r>
                      <a:endParaRPr lang="it-IT" dirty="0"/>
                    </a:p>
                  </a:txBody>
                  <a:tcPr/>
                </a:tc>
                <a:tc>
                  <a:txBody>
                    <a:bodyPr/>
                    <a:lstStyle/>
                    <a:p>
                      <a:r>
                        <a:rPr lang="it-IT" dirty="0" smtClean="0"/>
                        <a:t>Spaghetti, Pesche</a:t>
                      </a:r>
                      <a:r>
                        <a:rPr lang="it-IT" smtClean="0"/>
                        <a:t>, riso </a:t>
                      </a:r>
                      <a:endParaRPr lang="it-IT"/>
                    </a:p>
                  </a:txBody>
                  <a:tcPr/>
                </a:tc>
              </a:tr>
              <a:tr h="370840">
                <a:tc>
                  <a:txBody>
                    <a:bodyPr/>
                    <a:lstStyle/>
                    <a:p>
                      <a:r>
                        <a:rPr lang="it-IT" dirty="0" smtClean="0"/>
                        <a:t>81-100</a:t>
                      </a:r>
                      <a:endParaRPr lang="it-IT" dirty="0"/>
                    </a:p>
                  </a:txBody>
                  <a:tcPr/>
                </a:tc>
                <a:tc>
                  <a:txBody>
                    <a:bodyPr/>
                    <a:lstStyle/>
                    <a:p>
                      <a:endParaRPr lang="it-IT"/>
                    </a:p>
                  </a:txBody>
                  <a:tcPr/>
                </a:tc>
              </a:tr>
              <a:tr h="370840">
                <a:tc>
                  <a:txBody>
                    <a:bodyPr/>
                    <a:lstStyle/>
                    <a:p>
                      <a:r>
                        <a:rPr lang="it-IT" dirty="0" smtClean="0"/>
                        <a:t>Oltre 100</a:t>
                      </a:r>
                      <a:endParaRPr lang="it-IT" dirty="0"/>
                    </a:p>
                  </a:txBody>
                  <a:tcPr/>
                </a:tc>
                <a:tc>
                  <a:txBody>
                    <a:bodyPr/>
                    <a:lstStyle/>
                    <a:p>
                      <a:endParaRPr lang="it-IT"/>
                    </a:p>
                  </a:txBody>
                  <a:tcPr/>
                </a:tc>
              </a:tr>
              <a:tr h="370840">
                <a:tc>
                  <a:txBody>
                    <a:bodyPr/>
                    <a:lstStyle/>
                    <a:p>
                      <a:endParaRPr lang="it-IT"/>
                    </a:p>
                  </a:txBody>
                  <a:tcPr/>
                </a:tc>
                <a:tc>
                  <a:txBody>
                    <a:bodyPr/>
                    <a:lstStyle/>
                    <a:p>
                      <a:endParaRPr lang="it-IT"/>
                    </a:p>
                  </a:txBody>
                  <a:tcPr/>
                </a:tc>
              </a:tr>
            </a:tbl>
          </a:graphicData>
        </a:graphic>
      </p:graphicFrame>
    </p:spTree>
    <p:extLst>
      <p:ext uri="{BB962C8B-B14F-4D97-AF65-F5344CB8AC3E}">
        <p14:creationId xmlns:p14="http://schemas.microsoft.com/office/powerpoint/2010/main" val="19074520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P\Desktop\rel mar\esau mar.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rot="16200000">
            <a:off x="2371575" y="-1962053"/>
            <a:ext cx="4442223" cy="8599593"/>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custDataLst>
              <p:tags r:id="rId3"/>
            </p:custDataLst>
          </p:nvPr>
        </p:nvSpPr>
        <p:spPr>
          <a:xfrm>
            <a:off x="198694" y="4793352"/>
            <a:ext cx="8856912" cy="1200329"/>
          </a:xfrm>
          <a:prstGeom prst="rect">
            <a:avLst/>
          </a:prstGeom>
          <a:noFill/>
        </p:spPr>
        <p:txBody>
          <a:bodyPr wrap="none" rtlCol="0">
            <a:spAutoFit/>
          </a:bodyPr>
          <a:lstStyle/>
          <a:p>
            <a:r>
              <a:rPr lang="it-IT" dirty="0" smtClean="0"/>
              <a:t>Influenza di bevande contenenti carboidrati (CHO) e soluzioni placebo (acqua aromatizzata)</a:t>
            </a:r>
          </a:p>
          <a:p>
            <a:r>
              <a:rPr lang="it-IT" dirty="0"/>
              <a:t>s</a:t>
            </a:r>
            <a:r>
              <a:rPr lang="it-IT" dirty="0" smtClean="0"/>
              <a:t>ulla prestazione di ciclismo della durata di due ore. Le soluzioni venivano ingerite ogni 15 </a:t>
            </a:r>
          </a:p>
          <a:p>
            <a:r>
              <a:rPr lang="it-IT" dirty="0" err="1"/>
              <a:t>m</a:t>
            </a:r>
            <a:r>
              <a:rPr lang="it-IT" dirty="0" err="1" smtClean="0"/>
              <a:t>in</a:t>
            </a:r>
            <a:r>
              <a:rPr lang="it-IT" dirty="0" smtClean="0"/>
              <a:t> nel corso dell’attività . Si noti l’incremento del lavoro prodotto nella frazione 90-120</a:t>
            </a:r>
          </a:p>
          <a:p>
            <a:r>
              <a:rPr lang="it-IT" dirty="0"/>
              <a:t>m</a:t>
            </a:r>
            <a:r>
              <a:rPr lang="it-IT" dirty="0" smtClean="0"/>
              <a:t>inuti con l’assunzione di carboidrati.</a:t>
            </a:r>
            <a:endParaRPr lang="it-IT" dirty="0"/>
          </a:p>
        </p:txBody>
      </p:sp>
    </p:spTree>
    <p:custDataLst>
      <p:tags r:id="rId1"/>
    </p:custDataLst>
    <p:extLst>
      <p:ext uri="{BB962C8B-B14F-4D97-AF65-F5344CB8AC3E}">
        <p14:creationId xmlns:p14="http://schemas.microsoft.com/office/powerpoint/2010/main" val="1327745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HP\Desktop\Relazione maratona\rel mar 1\6.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rot="5400000">
            <a:off x="2015716" y="-927484"/>
            <a:ext cx="4536506" cy="7056785"/>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p:cNvSpPr txBox="1"/>
          <p:nvPr>
            <p:custDataLst>
              <p:tags r:id="rId3"/>
            </p:custDataLst>
          </p:nvPr>
        </p:nvSpPr>
        <p:spPr>
          <a:xfrm>
            <a:off x="179512" y="5229200"/>
            <a:ext cx="8710911" cy="646331"/>
          </a:xfrm>
          <a:prstGeom prst="rect">
            <a:avLst/>
          </a:prstGeom>
          <a:noFill/>
        </p:spPr>
        <p:txBody>
          <a:bodyPr wrap="none" rtlCol="0">
            <a:spAutoFit/>
          </a:bodyPr>
          <a:lstStyle/>
          <a:p>
            <a:r>
              <a:rPr lang="it-IT" dirty="0" smtClean="0"/>
              <a:t>Relazione tra concentrazione di carboidrati (CHO) di una soluzione e tasso di svuotamento</a:t>
            </a:r>
          </a:p>
          <a:p>
            <a:r>
              <a:rPr lang="it-IT" dirty="0" smtClean="0"/>
              <a:t> gastrico.</a:t>
            </a:r>
            <a:endParaRPr lang="it-IT" dirty="0"/>
          </a:p>
        </p:txBody>
      </p:sp>
    </p:spTree>
    <p:custDataLst>
      <p:tags r:id="rId1"/>
    </p:custDataLst>
    <p:extLst>
      <p:ext uri="{BB962C8B-B14F-4D97-AF65-F5344CB8AC3E}">
        <p14:creationId xmlns:p14="http://schemas.microsoft.com/office/powerpoint/2010/main" val="119247775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HP\Desktop\rel mar\6 ore.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rot="5400000">
            <a:off x="2519773" y="-1215515"/>
            <a:ext cx="4104457" cy="7056786"/>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custDataLst>
              <p:tags r:id="rId3"/>
            </p:custDataLst>
          </p:nvPr>
        </p:nvSpPr>
        <p:spPr>
          <a:xfrm>
            <a:off x="195899" y="4494710"/>
            <a:ext cx="8891665" cy="1200329"/>
          </a:xfrm>
          <a:prstGeom prst="rect">
            <a:avLst/>
          </a:prstGeom>
          <a:noFill/>
        </p:spPr>
        <p:txBody>
          <a:bodyPr wrap="none" rtlCol="0">
            <a:spAutoFit/>
          </a:bodyPr>
          <a:lstStyle/>
          <a:p>
            <a:r>
              <a:rPr lang="it-IT" dirty="0" smtClean="0"/>
              <a:t>Effetti di 6 ore di corsa su nastro trasportatore svolte  in ambiente caldo sulla</a:t>
            </a:r>
          </a:p>
          <a:p>
            <a:r>
              <a:rPr lang="it-IT" dirty="0"/>
              <a:t>f</a:t>
            </a:r>
            <a:r>
              <a:rPr lang="it-IT" dirty="0" smtClean="0"/>
              <a:t>requenza cardiaca. Ai soggetti veniva somministrata o  nessun liquido , una soluzione salina</a:t>
            </a:r>
          </a:p>
          <a:p>
            <a:r>
              <a:rPr lang="it-IT" dirty="0"/>
              <a:t>o</a:t>
            </a:r>
            <a:r>
              <a:rPr lang="it-IT" dirty="0" smtClean="0"/>
              <a:t>ppure acqua. Quelli privati di liquidi si sono esauriti e non sono riusciti a portare a termine </a:t>
            </a:r>
          </a:p>
          <a:p>
            <a:r>
              <a:rPr lang="it-IT" dirty="0"/>
              <a:t>l</a:t>
            </a:r>
            <a:r>
              <a:rPr lang="it-IT" dirty="0" smtClean="0"/>
              <a:t>e 6 ore di esercizio previsto.</a:t>
            </a:r>
            <a:endParaRPr lang="it-IT" dirty="0"/>
          </a:p>
        </p:txBody>
      </p:sp>
    </p:spTree>
    <p:custDataLst>
      <p:tags r:id="rId1"/>
    </p:custDataLst>
    <p:extLst>
      <p:ext uri="{BB962C8B-B14F-4D97-AF65-F5344CB8AC3E}">
        <p14:creationId xmlns:p14="http://schemas.microsoft.com/office/powerpoint/2010/main" val="11527221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74292" y="1268760"/>
            <a:ext cx="8769708" cy="2585323"/>
          </a:xfrm>
          <a:prstGeom prst="rect">
            <a:avLst/>
          </a:prstGeom>
          <a:noFill/>
        </p:spPr>
        <p:txBody>
          <a:bodyPr wrap="none" rtlCol="0">
            <a:spAutoFit/>
          </a:bodyPr>
          <a:lstStyle/>
          <a:p>
            <a:r>
              <a:rPr lang="it-IT" dirty="0" smtClean="0"/>
              <a:t>L’assunzione durante la gara di prodotti a base di </a:t>
            </a:r>
            <a:r>
              <a:rPr lang="it-IT" dirty="0" err="1" smtClean="0"/>
              <a:t>maltodestrine</a:t>
            </a:r>
            <a:r>
              <a:rPr lang="it-IT" dirty="0" smtClean="0"/>
              <a:t> permette di bruciare </a:t>
            </a:r>
          </a:p>
          <a:p>
            <a:r>
              <a:rPr lang="it-IT" dirty="0"/>
              <a:t>f</a:t>
            </a:r>
            <a:r>
              <a:rPr lang="it-IT" dirty="0" smtClean="0"/>
              <a:t>ino ad 1 grammo di carboidrati esogeni al minuto, risparmiando una uguale quantità </a:t>
            </a:r>
          </a:p>
          <a:p>
            <a:r>
              <a:rPr lang="it-IT" dirty="0" smtClean="0"/>
              <a:t>di glicogeno.</a:t>
            </a:r>
          </a:p>
          <a:p>
            <a:endParaRPr lang="it-IT" dirty="0"/>
          </a:p>
          <a:p>
            <a:r>
              <a:rPr lang="it-IT" dirty="0" smtClean="0"/>
              <a:t>Una utile associazione può essere quella tra fruttosio e </a:t>
            </a:r>
            <a:r>
              <a:rPr lang="it-IT" dirty="0" err="1" smtClean="0"/>
              <a:t>maltodestrine</a:t>
            </a:r>
            <a:r>
              <a:rPr lang="it-IT" dirty="0" smtClean="0"/>
              <a:t> (nella proporzione di </a:t>
            </a:r>
          </a:p>
          <a:p>
            <a:r>
              <a:rPr lang="it-IT" dirty="0" smtClean="0"/>
              <a:t>1 grammo di fruttosio per 1.3 grammi di </a:t>
            </a:r>
            <a:r>
              <a:rPr lang="it-IT" dirty="0" err="1" smtClean="0"/>
              <a:t>maltodestrine</a:t>
            </a:r>
            <a:r>
              <a:rPr lang="it-IT" dirty="0" smtClean="0"/>
              <a:t>).</a:t>
            </a:r>
          </a:p>
          <a:p>
            <a:endParaRPr lang="it-IT" dirty="0"/>
          </a:p>
          <a:p>
            <a:r>
              <a:rPr lang="it-IT" dirty="0" smtClean="0">
                <a:solidFill>
                  <a:srgbClr val="FFFF00"/>
                </a:solidFill>
              </a:rPr>
              <a:t>ATTENZIONE</a:t>
            </a:r>
            <a:r>
              <a:rPr lang="it-IT" dirty="0" smtClean="0"/>
              <a:t>. L’assunzione di dosi elevate di carboidrati in gara , in ogni caso , è piuttosto</a:t>
            </a:r>
          </a:p>
          <a:p>
            <a:r>
              <a:rPr lang="it-IT" dirty="0" smtClean="0"/>
              <a:t>Impegnativa per l’apparato digerente.</a:t>
            </a:r>
            <a:endParaRPr lang="it-IT" dirty="0"/>
          </a:p>
        </p:txBody>
      </p:sp>
    </p:spTree>
    <p:extLst>
      <p:ext uri="{BB962C8B-B14F-4D97-AF65-F5344CB8AC3E}">
        <p14:creationId xmlns:p14="http://schemas.microsoft.com/office/powerpoint/2010/main" val="7624087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539552" y="116632"/>
            <a:ext cx="8229600" cy="519336"/>
          </a:xfr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it-IT" sz="2800" dirty="0" smtClean="0">
                <a:solidFill>
                  <a:srgbClr val="FFFF00"/>
                </a:solidFill>
              </a:rPr>
              <a:t>Alimentazione dopo la gara e nei giorni successivi</a:t>
            </a:r>
            <a:endParaRPr lang="it-IT" sz="2800" dirty="0">
              <a:solidFill>
                <a:srgbClr val="FFFF00"/>
              </a:solidFill>
            </a:endParaRPr>
          </a:p>
        </p:txBody>
      </p:sp>
      <p:sp>
        <p:nvSpPr>
          <p:cNvPr id="3" name="Segnaposto contenuto 2"/>
          <p:cNvSpPr>
            <a:spLocks noGrp="1"/>
          </p:cNvSpPr>
          <p:nvPr>
            <p:ph idx="1"/>
            <p:custDataLst>
              <p:tags r:id="rId3"/>
            </p:custDataLst>
          </p:nvPr>
        </p:nvSpPr>
        <p:spPr>
          <a:xfrm>
            <a:off x="395536" y="1268760"/>
            <a:ext cx="8229600" cy="5457725"/>
          </a:xfrm>
        </p:spPr>
        <p:txBody>
          <a:bodyPr>
            <a:normAutofit/>
          </a:bodyPr>
          <a:lstStyle/>
          <a:p>
            <a:pPr>
              <a:buClr>
                <a:srgbClr val="FFFF00"/>
              </a:buClr>
              <a:buFont typeface="Wingdings" pitchFamily="2" charset="2"/>
              <a:buChar char="§"/>
            </a:pPr>
            <a:r>
              <a:rPr lang="it-IT" sz="2400" dirty="0" smtClean="0">
                <a:solidFill>
                  <a:srgbClr val="FFFF00"/>
                </a:solidFill>
              </a:rPr>
              <a:t>CIBI «VERI»: </a:t>
            </a:r>
            <a:r>
              <a:rPr lang="it-IT" sz="2400" dirty="0" smtClean="0"/>
              <a:t>frutta, crostata di marmellata, miele. E’ importante ricordare che quando gli atleti mangiano solo per soddisfare gli stimoli della fame, spesso non ingeriscono CHO in maniera sufficiente a compensare quelli consumati durante la seduta di allenamento o la gara.</a:t>
            </a:r>
          </a:p>
          <a:p>
            <a:pPr>
              <a:buClr>
                <a:srgbClr val="FFFF00"/>
              </a:buClr>
              <a:buFont typeface="Wingdings" pitchFamily="2" charset="2"/>
              <a:buChar char="§"/>
            </a:pPr>
            <a:endParaRPr lang="it-IT" sz="2400" dirty="0" smtClean="0"/>
          </a:p>
          <a:p>
            <a:pPr>
              <a:buClr>
                <a:srgbClr val="FFFF00"/>
              </a:buClr>
              <a:buFont typeface="Wingdings" pitchFamily="2" charset="2"/>
              <a:buChar char="§"/>
            </a:pPr>
            <a:r>
              <a:rPr lang="it-IT" sz="2400" dirty="0" smtClean="0"/>
              <a:t>Alimentazione ricca e corretta nei giorni successivi</a:t>
            </a:r>
          </a:p>
          <a:p>
            <a:pPr>
              <a:buClr>
                <a:srgbClr val="FFFF00"/>
              </a:buClr>
              <a:buFont typeface="Wingdings" pitchFamily="2" charset="2"/>
              <a:buChar char="§"/>
            </a:pPr>
            <a:endParaRPr lang="it-IT" sz="2400" dirty="0" smtClean="0"/>
          </a:p>
          <a:p>
            <a:pPr>
              <a:buClr>
                <a:srgbClr val="FFFF00"/>
              </a:buClr>
              <a:buFont typeface="Wingdings" pitchFamily="2" charset="2"/>
              <a:buChar char="§"/>
            </a:pPr>
            <a:r>
              <a:rPr lang="it-IT" sz="2400" dirty="0" smtClean="0"/>
              <a:t>Recupero dell’idratazione e ricostituzione del pool proteico.</a:t>
            </a:r>
            <a:endParaRPr lang="it-IT" sz="2400" dirty="0"/>
          </a:p>
        </p:txBody>
      </p:sp>
    </p:spTree>
    <p:custDataLst>
      <p:tags r:id="rId1"/>
    </p:custDataLst>
    <p:extLst>
      <p:ext uri="{BB962C8B-B14F-4D97-AF65-F5344CB8AC3E}">
        <p14:creationId xmlns:p14="http://schemas.microsoft.com/office/powerpoint/2010/main" val="27240303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custDataLst>
              <p:tags r:id="rId2"/>
            </p:custDataLst>
          </p:nvPr>
        </p:nvSpPr>
        <p:spPr>
          <a:xfrm>
            <a:off x="2226283" y="114172"/>
            <a:ext cx="5047407" cy="36933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it-IT" dirty="0" smtClean="0">
                <a:solidFill>
                  <a:srgbClr val="FFFF00"/>
                </a:solidFill>
              </a:rPr>
              <a:t>I CARBOIDRATI NEI PASTI SUCCESSIVI ALLE GARE</a:t>
            </a:r>
            <a:endParaRPr lang="it-IT" dirty="0">
              <a:solidFill>
                <a:srgbClr val="FFFF00"/>
              </a:solidFill>
            </a:endParaRPr>
          </a:p>
        </p:txBody>
      </p:sp>
      <p:sp>
        <p:nvSpPr>
          <p:cNvPr id="5" name="CasellaDiTesto 4"/>
          <p:cNvSpPr txBox="1"/>
          <p:nvPr>
            <p:custDataLst>
              <p:tags r:id="rId3"/>
            </p:custDataLst>
          </p:nvPr>
        </p:nvSpPr>
        <p:spPr>
          <a:xfrm>
            <a:off x="251520" y="556910"/>
            <a:ext cx="8659550" cy="1477328"/>
          </a:xfrm>
          <a:prstGeom prst="rect">
            <a:avLst/>
          </a:prstGeom>
          <a:noFill/>
        </p:spPr>
        <p:txBody>
          <a:bodyPr wrap="none" rtlCol="0">
            <a:spAutoFit/>
          </a:bodyPr>
          <a:lstStyle/>
          <a:p>
            <a:r>
              <a:rPr lang="it-IT" dirty="0" smtClean="0"/>
              <a:t>Se un atleta vuole recuperare tutto il glicogeno entro il giorno successivo a una maratona,</a:t>
            </a:r>
          </a:p>
          <a:p>
            <a:r>
              <a:rPr lang="it-IT" dirty="0"/>
              <a:t>d</a:t>
            </a:r>
            <a:r>
              <a:rPr lang="it-IT" dirty="0" smtClean="0"/>
              <a:t>eve introdurre  circa 8 grammi  di carboidrati  per chilogrammo di peso corporeo.</a:t>
            </a:r>
          </a:p>
          <a:p>
            <a:endParaRPr lang="it-IT" dirty="0"/>
          </a:p>
          <a:p>
            <a:r>
              <a:rPr lang="it-IT" dirty="0" smtClean="0"/>
              <a:t>Se nella prima fase ha già assunto  1 grammo, i rimanenti 7 grammi (ben 490 grammi </a:t>
            </a:r>
          </a:p>
          <a:p>
            <a:r>
              <a:rPr lang="it-IT" dirty="0" smtClean="0"/>
              <a:t>totali in un corridore  di 70 chili) devono essere introdotti nei pasti successivi.</a:t>
            </a:r>
            <a:endParaRPr lang="it-IT" dirty="0"/>
          </a:p>
        </p:txBody>
      </p:sp>
      <p:sp>
        <p:nvSpPr>
          <p:cNvPr id="6" name="CasellaDiTesto 5"/>
          <p:cNvSpPr txBox="1"/>
          <p:nvPr>
            <p:custDataLst>
              <p:tags r:id="rId4"/>
            </p:custDataLst>
          </p:nvPr>
        </p:nvSpPr>
        <p:spPr>
          <a:xfrm>
            <a:off x="255683" y="2028683"/>
            <a:ext cx="7941405" cy="4801314"/>
          </a:xfrm>
          <a:prstGeom prst="rect">
            <a:avLst/>
          </a:prstGeom>
          <a:noFill/>
        </p:spPr>
        <p:txBody>
          <a:bodyPr wrap="none" rtlCol="0">
            <a:spAutoFit/>
          </a:bodyPr>
          <a:lstStyle/>
          <a:p>
            <a:r>
              <a:rPr lang="it-IT" dirty="0" smtClean="0"/>
              <a:t>Ecco alcuni esempi dei grammi di carboidrati contenuti  in 100 grammi di alimenti:</a:t>
            </a:r>
          </a:p>
          <a:p>
            <a:endParaRPr lang="it-IT" dirty="0" smtClean="0"/>
          </a:p>
          <a:p>
            <a:pPr marL="285750" indent="-285750">
              <a:buFont typeface="Arial" pitchFamily="34" charset="0"/>
              <a:buChar char="•"/>
            </a:pPr>
            <a:r>
              <a:rPr lang="it-IT" dirty="0" smtClean="0"/>
              <a:t>Biscotti secchi 85 grammi</a:t>
            </a:r>
          </a:p>
          <a:p>
            <a:endParaRPr lang="it-IT" dirty="0" smtClean="0"/>
          </a:p>
          <a:p>
            <a:pPr marL="285750" indent="-285750">
              <a:buFont typeface="Arial" pitchFamily="34" charset="0"/>
              <a:buChar char="•"/>
            </a:pPr>
            <a:r>
              <a:rPr lang="it-IT" dirty="0" smtClean="0"/>
              <a:t>Cracker 80 grammi</a:t>
            </a:r>
          </a:p>
          <a:p>
            <a:endParaRPr lang="it-IT" dirty="0" smtClean="0"/>
          </a:p>
          <a:p>
            <a:pPr marL="285750" indent="-285750">
              <a:buFont typeface="Arial" pitchFamily="34" charset="0"/>
              <a:buChar char="•"/>
            </a:pPr>
            <a:r>
              <a:rPr lang="it-IT" dirty="0" smtClean="0"/>
              <a:t>Pasta  (peso secco) 80 grammi</a:t>
            </a:r>
          </a:p>
          <a:p>
            <a:endParaRPr lang="it-IT" dirty="0" smtClean="0"/>
          </a:p>
          <a:p>
            <a:pPr marL="285750" indent="-285750">
              <a:buFont typeface="Arial" pitchFamily="34" charset="0"/>
              <a:buChar char="•"/>
            </a:pPr>
            <a:r>
              <a:rPr lang="it-IT" dirty="0" smtClean="0"/>
              <a:t>Riso (peso secco) 80 grammi</a:t>
            </a:r>
          </a:p>
          <a:p>
            <a:endParaRPr lang="it-IT" dirty="0" smtClean="0"/>
          </a:p>
          <a:p>
            <a:pPr marL="285750" indent="-285750">
              <a:buFont typeface="Arial" pitchFamily="34" charset="0"/>
              <a:buChar char="•"/>
            </a:pPr>
            <a:r>
              <a:rPr lang="it-IT" dirty="0" smtClean="0"/>
              <a:t>Crostata 70 grammi</a:t>
            </a:r>
          </a:p>
          <a:p>
            <a:endParaRPr lang="it-IT" dirty="0" smtClean="0"/>
          </a:p>
          <a:p>
            <a:pPr marL="285750" indent="-285750">
              <a:buFont typeface="Arial" pitchFamily="34" charset="0"/>
              <a:buChar char="•"/>
            </a:pPr>
            <a:r>
              <a:rPr lang="it-IT" dirty="0" smtClean="0"/>
              <a:t>Grissini 70 grammi</a:t>
            </a:r>
          </a:p>
          <a:p>
            <a:endParaRPr lang="it-IT" dirty="0" smtClean="0"/>
          </a:p>
          <a:p>
            <a:pPr marL="285750" indent="-285750">
              <a:buFont typeface="Arial" pitchFamily="34" charset="0"/>
              <a:buChar char="•"/>
            </a:pPr>
            <a:r>
              <a:rPr lang="it-IT" dirty="0" smtClean="0"/>
              <a:t>Pane 65 grammi</a:t>
            </a:r>
          </a:p>
          <a:p>
            <a:endParaRPr lang="it-IT" dirty="0" smtClean="0"/>
          </a:p>
          <a:p>
            <a:pPr marL="285750" indent="-285750">
              <a:buFont typeface="Arial" pitchFamily="34" charset="0"/>
              <a:buChar char="•"/>
            </a:pPr>
            <a:r>
              <a:rPr lang="it-IT" dirty="0" smtClean="0"/>
              <a:t>Aranciata o coca 10-11 grammi</a:t>
            </a:r>
            <a:endParaRPr lang="it-IT" dirty="0"/>
          </a:p>
        </p:txBody>
      </p:sp>
    </p:spTree>
    <p:custDataLst>
      <p:tags r:id="rId1"/>
    </p:custDataLst>
    <p:extLst>
      <p:ext uri="{BB962C8B-B14F-4D97-AF65-F5344CB8AC3E}">
        <p14:creationId xmlns:p14="http://schemas.microsoft.com/office/powerpoint/2010/main" val="22851847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custDataLst>
              <p:tags r:id="rId2"/>
            </p:custDataLst>
          </p:nvPr>
        </p:nvSpPr>
        <p:spPr>
          <a:xfrm>
            <a:off x="395536" y="943983"/>
            <a:ext cx="8549135" cy="2031325"/>
          </a:xfrm>
          <a:prstGeom prst="rect">
            <a:avLst/>
          </a:prstGeom>
          <a:noFill/>
        </p:spPr>
        <p:txBody>
          <a:bodyPr wrap="none" rtlCol="0">
            <a:spAutoFit/>
          </a:bodyPr>
          <a:lstStyle/>
          <a:p>
            <a:r>
              <a:rPr lang="it-IT" dirty="0" smtClean="0"/>
              <a:t>Dopo uno sforzo che ne ha determinato il consumo si agevola la </a:t>
            </a:r>
            <a:r>
              <a:rPr lang="it-IT" dirty="0" err="1" smtClean="0"/>
              <a:t>resintesi</a:t>
            </a:r>
            <a:r>
              <a:rPr lang="it-IT" dirty="0" smtClean="0"/>
              <a:t> del glicogeno </a:t>
            </a:r>
          </a:p>
          <a:p>
            <a:r>
              <a:rPr lang="it-IT" dirty="0" smtClean="0"/>
              <a:t>nei muscoli assumendo carboidrati ad alto indice glicemico il più precocemente possibile</a:t>
            </a:r>
          </a:p>
          <a:p>
            <a:r>
              <a:rPr lang="it-IT" dirty="0"/>
              <a:t>d</a:t>
            </a:r>
            <a:r>
              <a:rPr lang="it-IT" dirty="0" smtClean="0"/>
              <a:t>opo lo sforzo.</a:t>
            </a:r>
          </a:p>
          <a:p>
            <a:endParaRPr lang="it-IT" dirty="0"/>
          </a:p>
          <a:p>
            <a:r>
              <a:rPr lang="it-IT" dirty="0" smtClean="0"/>
              <a:t>Se nel contempo si prendono delle proteine, il reintegro del glicogeno è favorito e al </a:t>
            </a:r>
          </a:p>
          <a:p>
            <a:r>
              <a:rPr lang="it-IT" dirty="0"/>
              <a:t>t</a:t>
            </a:r>
            <a:r>
              <a:rPr lang="it-IT" dirty="0" smtClean="0"/>
              <a:t>empo stesso viene avvantaggiata la riparazione delle microlesioni createsi nei </a:t>
            </a:r>
          </a:p>
          <a:p>
            <a:r>
              <a:rPr lang="it-IT" dirty="0"/>
              <a:t>t</a:t>
            </a:r>
            <a:r>
              <a:rPr lang="it-IT" dirty="0" smtClean="0"/>
              <a:t>essuti muscolari. </a:t>
            </a:r>
            <a:endParaRPr lang="it-IT" dirty="0"/>
          </a:p>
        </p:txBody>
      </p:sp>
    </p:spTree>
    <p:custDataLst>
      <p:tags r:id="rId1"/>
    </p:custDataLst>
    <p:extLst>
      <p:ext uri="{BB962C8B-B14F-4D97-AF65-F5344CB8AC3E}">
        <p14:creationId xmlns:p14="http://schemas.microsoft.com/office/powerpoint/2010/main" val="19897173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custDataLst>
              <p:tags r:id="rId2"/>
            </p:custDataLst>
          </p:nvPr>
        </p:nvSpPr>
        <p:spPr>
          <a:xfrm>
            <a:off x="1547664" y="692696"/>
            <a:ext cx="4990662" cy="36933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it-IT" dirty="0" smtClean="0">
                <a:solidFill>
                  <a:srgbClr val="FFFF00"/>
                </a:solidFill>
              </a:rPr>
              <a:t>ABBINAMENTI ALIMENTAZIONE ALLENAMENTO</a:t>
            </a:r>
            <a:endParaRPr lang="it-IT" dirty="0">
              <a:solidFill>
                <a:srgbClr val="FFFF00"/>
              </a:solidFill>
            </a:endParaRPr>
          </a:p>
        </p:txBody>
      </p:sp>
      <p:sp>
        <p:nvSpPr>
          <p:cNvPr id="5" name="CasellaDiTesto 4"/>
          <p:cNvSpPr txBox="1"/>
          <p:nvPr>
            <p:custDataLst>
              <p:tags r:id="rId3"/>
            </p:custDataLst>
          </p:nvPr>
        </p:nvSpPr>
        <p:spPr>
          <a:xfrm>
            <a:off x="539552" y="1700808"/>
            <a:ext cx="6159122" cy="2031325"/>
          </a:xfrm>
          <a:prstGeom prst="rect">
            <a:avLst/>
          </a:prstGeom>
          <a:noFill/>
        </p:spPr>
        <p:txBody>
          <a:bodyPr wrap="none" rtlCol="0">
            <a:spAutoFit/>
          </a:bodyPr>
          <a:lstStyle/>
          <a:p>
            <a:pPr marL="285750" indent="-285750">
              <a:buFont typeface="Arial" pitchFamily="34" charset="0"/>
              <a:buChar char="•"/>
            </a:pPr>
            <a:r>
              <a:rPr lang="it-IT" dirty="0" smtClean="0"/>
              <a:t>ALLENARSI AL MATTINO SENZA FARE COLAZIONE</a:t>
            </a:r>
          </a:p>
          <a:p>
            <a:endParaRPr lang="it-IT" dirty="0" smtClean="0"/>
          </a:p>
          <a:p>
            <a:endParaRPr lang="it-IT" dirty="0"/>
          </a:p>
          <a:p>
            <a:pPr marL="285750" indent="-285750">
              <a:buFont typeface="Arial" pitchFamily="34" charset="0"/>
              <a:buChar char="•"/>
            </a:pPr>
            <a:r>
              <a:rPr lang="it-IT" dirty="0" smtClean="0"/>
              <a:t>DUE SEDUTE INTERVALLATE DAL PRANZO IPOGLICIDICO</a:t>
            </a:r>
          </a:p>
          <a:p>
            <a:endParaRPr lang="it-IT" dirty="0" smtClean="0"/>
          </a:p>
          <a:p>
            <a:endParaRPr lang="it-IT" dirty="0"/>
          </a:p>
          <a:p>
            <a:pPr marL="285750" indent="-285750">
              <a:buFont typeface="Arial" pitchFamily="34" charset="0"/>
              <a:buChar char="•"/>
            </a:pPr>
            <a:r>
              <a:rPr lang="it-IT" dirty="0" smtClean="0"/>
              <a:t>LE VERDURE ED I MITOCONDRI</a:t>
            </a:r>
            <a:endParaRPr lang="it-IT" dirty="0"/>
          </a:p>
        </p:txBody>
      </p:sp>
      <p:sp>
        <p:nvSpPr>
          <p:cNvPr id="6" name="CasellaDiTesto 5"/>
          <p:cNvSpPr txBox="1"/>
          <p:nvPr>
            <p:custDataLst>
              <p:tags r:id="rId4"/>
            </p:custDataLst>
          </p:nvPr>
        </p:nvSpPr>
        <p:spPr>
          <a:xfrm>
            <a:off x="611560" y="3973706"/>
            <a:ext cx="7810151" cy="369332"/>
          </a:xfrm>
          <a:prstGeom prst="rect">
            <a:avLst/>
          </a:prstGeom>
          <a:noFill/>
        </p:spPr>
        <p:txBody>
          <a:bodyPr wrap="none" rtlCol="0">
            <a:spAutoFit/>
          </a:bodyPr>
          <a:lstStyle/>
          <a:p>
            <a:r>
              <a:rPr lang="it-IT" dirty="0" smtClean="0"/>
              <a:t>Spinaci, lattuga, rucola, sedano, barbabietole e tutti gli altri ortaggi a foglia larga.</a:t>
            </a:r>
            <a:endParaRPr lang="it-IT" dirty="0"/>
          </a:p>
        </p:txBody>
      </p:sp>
    </p:spTree>
    <p:custDataLst>
      <p:tags r:id="rId1"/>
    </p:custDataLst>
    <p:extLst>
      <p:ext uri="{BB962C8B-B14F-4D97-AF65-F5344CB8AC3E}">
        <p14:creationId xmlns:p14="http://schemas.microsoft.com/office/powerpoint/2010/main" val="38939774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485472" y="465485"/>
            <a:ext cx="5822832" cy="461665"/>
          </a:xfrm>
          <a:prstGeom prst="rect">
            <a:avLst/>
          </a:prstGeom>
          <a:solidFill>
            <a:srgbClr val="FF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algn="ctr"/>
            <a:r>
              <a:rPr lang="it-IT" sz="2400" dirty="0" smtClean="0">
                <a:solidFill>
                  <a:srgbClr val="FFFF00"/>
                </a:solidFill>
              </a:rPr>
              <a:t>GLI AMINOACIDI  A  CATENA RAMIFICATA</a:t>
            </a:r>
            <a:endParaRPr lang="it-IT" sz="2400" dirty="0">
              <a:solidFill>
                <a:srgbClr val="FFFF00"/>
              </a:solidFill>
            </a:endParaRPr>
          </a:p>
        </p:txBody>
      </p:sp>
      <p:sp>
        <p:nvSpPr>
          <p:cNvPr id="5" name="CasellaDiTesto 4"/>
          <p:cNvSpPr txBox="1"/>
          <p:nvPr/>
        </p:nvSpPr>
        <p:spPr>
          <a:xfrm>
            <a:off x="467544" y="1484784"/>
            <a:ext cx="3769365" cy="1754326"/>
          </a:xfrm>
          <a:prstGeom prst="rect">
            <a:avLst/>
          </a:prstGeom>
          <a:noFill/>
        </p:spPr>
        <p:txBody>
          <a:bodyPr wrap="none" rtlCol="0">
            <a:spAutoFit/>
          </a:bodyPr>
          <a:lstStyle/>
          <a:p>
            <a:r>
              <a:rPr lang="it-IT" b="1" dirty="0" smtClean="0">
                <a:solidFill>
                  <a:srgbClr val="FFFF00"/>
                </a:solidFill>
              </a:rPr>
              <a:t>LEUCINA </a:t>
            </a:r>
            <a:r>
              <a:rPr lang="it-IT" dirty="0" smtClean="0"/>
              <a:t>            (FABBISOGNO 2.4gr)</a:t>
            </a:r>
          </a:p>
          <a:p>
            <a:endParaRPr lang="it-IT" dirty="0" smtClean="0"/>
          </a:p>
          <a:p>
            <a:r>
              <a:rPr lang="it-IT" b="1" dirty="0" smtClean="0">
                <a:solidFill>
                  <a:srgbClr val="FFFF00"/>
                </a:solidFill>
              </a:rPr>
              <a:t>VALINA  </a:t>
            </a:r>
            <a:r>
              <a:rPr lang="it-IT" dirty="0" smtClean="0"/>
              <a:t>               </a:t>
            </a:r>
            <a:r>
              <a:rPr lang="it-IT" dirty="0"/>
              <a:t>(FABBISOGNO </a:t>
            </a:r>
            <a:r>
              <a:rPr lang="it-IT" dirty="0" smtClean="0"/>
              <a:t>1.6gr</a:t>
            </a:r>
            <a:r>
              <a:rPr lang="it-IT" dirty="0"/>
              <a:t>)</a:t>
            </a:r>
          </a:p>
          <a:p>
            <a:r>
              <a:rPr lang="it-IT" dirty="0" smtClean="0"/>
              <a:t> </a:t>
            </a:r>
          </a:p>
          <a:p>
            <a:r>
              <a:rPr lang="it-IT" b="1" dirty="0" smtClean="0">
                <a:solidFill>
                  <a:srgbClr val="FFFF00"/>
                </a:solidFill>
              </a:rPr>
              <a:t>ISOLEUCINA</a:t>
            </a:r>
            <a:r>
              <a:rPr lang="it-IT" dirty="0" smtClean="0"/>
              <a:t>      </a:t>
            </a:r>
            <a:r>
              <a:rPr lang="it-IT" dirty="0"/>
              <a:t>(FABBISOGNO </a:t>
            </a:r>
            <a:r>
              <a:rPr lang="it-IT" dirty="0" smtClean="0"/>
              <a:t>1.4gr</a:t>
            </a:r>
            <a:r>
              <a:rPr lang="it-IT" dirty="0"/>
              <a:t>)</a:t>
            </a:r>
          </a:p>
          <a:p>
            <a:endParaRPr lang="it-IT" dirty="0"/>
          </a:p>
        </p:txBody>
      </p:sp>
      <p:sp>
        <p:nvSpPr>
          <p:cNvPr id="6" name="CasellaDiTesto 5"/>
          <p:cNvSpPr txBox="1"/>
          <p:nvPr/>
        </p:nvSpPr>
        <p:spPr>
          <a:xfrm>
            <a:off x="467543" y="3447195"/>
            <a:ext cx="6713697" cy="2585323"/>
          </a:xfrm>
          <a:prstGeom prst="rect">
            <a:avLst/>
          </a:prstGeom>
          <a:noFill/>
        </p:spPr>
        <p:txBody>
          <a:bodyPr wrap="none" rtlCol="0">
            <a:spAutoFit/>
          </a:bodyPr>
          <a:lstStyle/>
          <a:p>
            <a:r>
              <a:rPr lang="it-IT" dirty="0" smtClean="0"/>
              <a:t>I </a:t>
            </a:r>
            <a:r>
              <a:rPr lang="it-IT" dirty="0" err="1" smtClean="0"/>
              <a:t>motivi,reali</a:t>
            </a:r>
            <a:r>
              <a:rPr lang="it-IT" dirty="0" smtClean="0"/>
              <a:t> o meno, per cui sono assunti come integratori sono vari:</a:t>
            </a:r>
          </a:p>
          <a:p>
            <a:endParaRPr lang="it-IT" dirty="0"/>
          </a:p>
          <a:p>
            <a:pPr marL="285750" indent="-285750">
              <a:buFont typeface="Arial" pitchFamily="34" charset="0"/>
              <a:buChar char="•"/>
            </a:pPr>
            <a:r>
              <a:rPr lang="it-IT" dirty="0" smtClean="0"/>
              <a:t>Incrementare la disponibilità di energia</a:t>
            </a:r>
          </a:p>
          <a:p>
            <a:endParaRPr lang="it-IT" dirty="0"/>
          </a:p>
          <a:p>
            <a:pPr marL="285750" indent="-285750">
              <a:buFont typeface="Arial" pitchFamily="34" charset="0"/>
              <a:buChar char="•"/>
            </a:pPr>
            <a:r>
              <a:rPr lang="it-IT" dirty="0" smtClean="0"/>
              <a:t>Ridurre l’affaticamento del sistema nervoso centrale</a:t>
            </a:r>
          </a:p>
          <a:p>
            <a:endParaRPr lang="it-IT" dirty="0"/>
          </a:p>
          <a:p>
            <a:pPr marL="285750" indent="-285750">
              <a:buFont typeface="Arial" pitchFamily="34" charset="0"/>
              <a:buChar char="•"/>
            </a:pPr>
            <a:r>
              <a:rPr lang="it-IT" dirty="0" smtClean="0"/>
              <a:t>Prevenire il sovrallenamento e/o la ridotta efficienza immunitaria</a:t>
            </a:r>
          </a:p>
          <a:p>
            <a:endParaRPr lang="it-IT" dirty="0" smtClean="0"/>
          </a:p>
          <a:p>
            <a:pPr marL="285750" indent="-285750">
              <a:buFont typeface="Arial" pitchFamily="34" charset="0"/>
              <a:buChar char="•"/>
            </a:pPr>
            <a:r>
              <a:rPr lang="it-IT" dirty="0" smtClean="0"/>
              <a:t>Favorire la sintesi di nuove proteine </a:t>
            </a:r>
            <a:endParaRPr lang="it-IT" dirty="0"/>
          </a:p>
        </p:txBody>
      </p:sp>
    </p:spTree>
    <p:extLst>
      <p:ext uri="{BB962C8B-B14F-4D97-AF65-F5344CB8AC3E}">
        <p14:creationId xmlns:p14="http://schemas.microsoft.com/office/powerpoint/2010/main" val="31357942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323528" y="260648"/>
            <a:ext cx="8229600" cy="519336"/>
          </a:xfr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ctr"/>
            <a:r>
              <a:rPr lang="it-IT" sz="2800" dirty="0" smtClean="0">
                <a:solidFill>
                  <a:srgbClr val="FFFF00"/>
                </a:solidFill>
              </a:rPr>
              <a:t>AMINOACIDI A CATENA RAMIFICATA</a:t>
            </a:r>
            <a:endParaRPr lang="it-IT" sz="2800" dirty="0">
              <a:solidFill>
                <a:srgbClr val="FFFF00"/>
              </a:solidFill>
            </a:endParaRPr>
          </a:p>
        </p:txBody>
      </p:sp>
      <p:sp>
        <p:nvSpPr>
          <p:cNvPr id="3" name="Segnaposto contenuto 2"/>
          <p:cNvSpPr>
            <a:spLocks noGrp="1"/>
          </p:cNvSpPr>
          <p:nvPr>
            <p:ph idx="1"/>
            <p:custDataLst>
              <p:tags r:id="rId3"/>
            </p:custDataLst>
          </p:nvPr>
        </p:nvSpPr>
        <p:spPr>
          <a:xfrm>
            <a:off x="457200" y="1484784"/>
            <a:ext cx="8229600" cy="4809653"/>
          </a:xfrm>
        </p:spPr>
        <p:txBody>
          <a:bodyPr>
            <a:normAutofit/>
          </a:bodyPr>
          <a:lstStyle/>
          <a:p>
            <a:pPr>
              <a:buClr>
                <a:srgbClr val="FFFF00"/>
              </a:buClr>
            </a:pPr>
            <a:r>
              <a:rPr lang="it-IT" sz="2400" dirty="0" err="1" smtClean="0"/>
              <a:t>Kreider</a:t>
            </a:r>
            <a:r>
              <a:rPr lang="it-IT" sz="2400" dirty="0" smtClean="0"/>
              <a:t> </a:t>
            </a:r>
            <a:r>
              <a:rPr lang="it-IT" sz="2400" dirty="0" err="1" smtClean="0"/>
              <a:t>Rb</a:t>
            </a:r>
            <a:r>
              <a:rPr lang="it-IT" sz="2400" dirty="0" smtClean="0"/>
              <a:t> : BCAA </a:t>
            </a:r>
            <a:r>
              <a:rPr lang="it-IT" sz="2400" dirty="0" err="1" smtClean="0"/>
              <a:t>supplementation</a:t>
            </a:r>
            <a:r>
              <a:rPr lang="it-IT" sz="2400" dirty="0" smtClean="0"/>
              <a:t> </a:t>
            </a:r>
            <a:r>
              <a:rPr lang="it-IT" sz="2400" dirty="0" err="1" smtClean="0"/>
              <a:t>decrease</a:t>
            </a:r>
            <a:r>
              <a:rPr lang="it-IT" sz="2400" dirty="0" smtClean="0"/>
              <a:t> </a:t>
            </a:r>
            <a:r>
              <a:rPr lang="it-IT" sz="2400" dirty="0" err="1" smtClean="0"/>
              <a:t>exercise-induced</a:t>
            </a:r>
            <a:r>
              <a:rPr lang="it-IT" sz="2400" dirty="0" smtClean="0"/>
              <a:t> </a:t>
            </a:r>
            <a:r>
              <a:rPr lang="it-IT" sz="2400" dirty="0" err="1" smtClean="0"/>
              <a:t>protein</a:t>
            </a:r>
            <a:r>
              <a:rPr lang="it-IT" sz="2400" dirty="0" smtClean="0"/>
              <a:t> </a:t>
            </a:r>
            <a:r>
              <a:rPr lang="it-IT" sz="2400" dirty="0" err="1" smtClean="0"/>
              <a:t>degradation</a:t>
            </a:r>
            <a:r>
              <a:rPr lang="it-IT" sz="2400" dirty="0" smtClean="0"/>
              <a:t> and/or </a:t>
            </a:r>
            <a:r>
              <a:rPr lang="it-IT" sz="2400" dirty="0" err="1" smtClean="0"/>
              <a:t>muscle</a:t>
            </a:r>
            <a:r>
              <a:rPr lang="it-IT" sz="2400" dirty="0" smtClean="0"/>
              <a:t> </a:t>
            </a:r>
            <a:r>
              <a:rPr lang="it-IT" sz="2400" dirty="0" err="1" smtClean="0"/>
              <a:t>enzyme</a:t>
            </a:r>
            <a:r>
              <a:rPr lang="it-IT" sz="2400" dirty="0" smtClean="0"/>
              <a:t> </a:t>
            </a:r>
            <a:r>
              <a:rPr lang="it-IT" sz="2400" dirty="0" err="1" smtClean="0"/>
              <a:t>relese</a:t>
            </a:r>
            <a:r>
              <a:rPr lang="it-IT" sz="2400" dirty="0" smtClean="0"/>
              <a:t> .</a:t>
            </a:r>
          </a:p>
          <a:p>
            <a:pPr>
              <a:buClr>
                <a:srgbClr val="FFFF00"/>
              </a:buClr>
            </a:pPr>
            <a:endParaRPr lang="it-IT" sz="2400" dirty="0"/>
          </a:p>
          <a:p>
            <a:pPr>
              <a:buClr>
                <a:srgbClr val="FFFF00"/>
              </a:buClr>
            </a:pPr>
            <a:r>
              <a:rPr lang="it-IT" sz="2400" dirty="0" err="1" smtClean="0"/>
              <a:t>Schena</a:t>
            </a:r>
            <a:r>
              <a:rPr lang="it-IT" sz="2400" dirty="0" smtClean="0"/>
              <a:t> F: BCAA </a:t>
            </a:r>
            <a:r>
              <a:rPr lang="it-IT" sz="2400" dirty="0" err="1" smtClean="0"/>
              <a:t>supplementation</a:t>
            </a:r>
            <a:r>
              <a:rPr lang="it-IT" sz="2400" dirty="0" smtClean="0"/>
              <a:t> (10 </a:t>
            </a:r>
            <a:r>
              <a:rPr lang="it-IT" sz="2400" dirty="0" err="1" smtClean="0"/>
              <a:t>grams</a:t>
            </a:r>
            <a:r>
              <a:rPr lang="it-IT" sz="2400" dirty="0" smtClean="0"/>
              <a:t>/</a:t>
            </a:r>
            <a:r>
              <a:rPr lang="it-IT" sz="2400" dirty="0" err="1" smtClean="0"/>
              <a:t>day</a:t>
            </a:r>
            <a:r>
              <a:rPr lang="it-IT" sz="2400" dirty="0" smtClean="0"/>
              <a:t>)  </a:t>
            </a:r>
            <a:r>
              <a:rPr lang="it-IT" sz="2400" dirty="0" err="1" smtClean="0"/>
              <a:t>during</a:t>
            </a:r>
            <a:r>
              <a:rPr lang="it-IT" sz="2400" dirty="0" smtClean="0"/>
              <a:t> 21-days of trekking </a:t>
            </a:r>
            <a:r>
              <a:rPr lang="it-IT" sz="2400" dirty="0" err="1" smtClean="0"/>
              <a:t>increased</a:t>
            </a:r>
            <a:r>
              <a:rPr lang="it-IT" sz="2400" dirty="0" smtClean="0"/>
              <a:t> </a:t>
            </a:r>
            <a:r>
              <a:rPr lang="it-IT" sz="2400" dirty="0" err="1" smtClean="0"/>
              <a:t>fat</a:t>
            </a:r>
            <a:r>
              <a:rPr lang="it-IT" sz="2400" dirty="0" smtClean="0"/>
              <a:t> free mass (1,5%)</a:t>
            </a:r>
          </a:p>
          <a:p>
            <a:pPr>
              <a:buClr>
                <a:srgbClr val="FFFF00"/>
              </a:buClr>
            </a:pPr>
            <a:endParaRPr lang="it-IT" sz="2400" dirty="0"/>
          </a:p>
          <a:p>
            <a:pPr>
              <a:buClr>
                <a:srgbClr val="FFFF00"/>
              </a:buClr>
            </a:pPr>
            <a:r>
              <a:rPr lang="it-IT" sz="2400" dirty="0" smtClean="0"/>
              <a:t>Candeloro N: 30 </a:t>
            </a:r>
            <a:r>
              <a:rPr lang="it-IT" sz="2400" dirty="0" err="1" smtClean="0"/>
              <a:t>days</a:t>
            </a:r>
            <a:r>
              <a:rPr lang="it-IT" sz="2400" dirty="0" smtClean="0"/>
              <a:t> of BCAA (14 </a:t>
            </a:r>
            <a:r>
              <a:rPr lang="it-IT" sz="2400" dirty="0" err="1" smtClean="0"/>
              <a:t>grams</a:t>
            </a:r>
            <a:r>
              <a:rPr lang="it-IT" sz="2400" dirty="0" smtClean="0"/>
              <a:t>/</a:t>
            </a:r>
            <a:r>
              <a:rPr lang="it-IT" sz="2400" dirty="0" err="1" smtClean="0"/>
              <a:t>day</a:t>
            </a:r>
            <a:r>
              <a:rPr lang="it-IT" sz="2400" dirty="0" smtClean="0"/>
              <a:t>) </a:t>
            </a:r>
            <a:r>
              <a:rPr lang="it-IT" sz="2400" dirty="0" err="1" smtClean="0"/>
              <a:t>supplementation</a:t>
            </a:r>
            <a:r>
              <a:rPr lang="it-IT" sz="2400" dirty="0" smtClean="0"/>
              <a:t> </a:t>
            </a:r>
            <a:r>
              <a:rPr lang="it-IT" sz="2400" dirty="0" err="1" smtClean="0"/>
              <a:t>promoted</a:t>
            </a:r>
            <a:r>
              <a:rPr lang="it-IT" sz="2400" dirty="0" smtClean="0"/>
              <a:t> </a:t>
            </a:r>
            <a:r>
              <a:rPr lang="it-IT" sz="2400" dirty="0" err="1" smtClean="0"/>
              <a:t>significant</a:t>
            </a:r>
            <a:r>
              <a:rPr lang="it-IT" sz="2400" dirty="0" smtClean="0"/>
              <a:t> </a:t>
            </a:r>
            <a:r>
              <a:rPr lang="it-IT" sz="2400" dirty="0" err="1" smtClean="0"/>
              <a:t>increase</a:t>
            </a:r>
            <a:r>
              <a:rPr lang="it-IT" sz="2400" dirty="0" smtClean="0"/>
              <a:t> in </a:t>
            </a:r>
            <a:r>
              <a:rPr lang="it-IT" sz="2400" dirty="0" err="1" smtClean="0"/>
              <a:t>muscle</a:t>
            </a:r>
            <a:r>
              <a:rPr lang="it-IT" sz="2400" dirty="0" smtClean="0"/>
              <a:t> mass (1,3%)</a:t>
            </a:r>
            <a:endParaRPr lang="it-IT" sz="2400" dirty="0"/>
          </a:p>
        </p:txBody>
      </p:sp>
    </p:spTree>
    <p:custDataLst>
      <p:tags r:id="rId1"/>
    </p:custDataLst>
    <p:extLst>
      <p:ext uri="{BB962C8B-B14F-4D97-AF65-F5344CB8AC3E}">
        <p14:creationId xmlns:p14="http://schemas.microsoft.com/office/powerpoint/2010/main" val="791726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1657104830"/>
              </p:ext>
            </p:extLst>
          </p:nvPr>
        </p:nvGraphicFramePr>
        <p:xfrm>
          <a:off x="251520" y="1484784"/>
          <a:ext cx="8712966" cy="4677466"/>
        </p:xfrm>
        <a:graphic>
          <a:graphicData uri="http://schemas.openxmlformats.org/drawingml/2006/table">
            <a:tbl>
              <a:tblPr firstRow="1" bandRow="1">
                <a:effectLst>
                  <a:outerShdw blurRad="152400" dist="317500" dir="5400000" sx="90000" sy="-19000" rotWithShape="0">
                    <a:prstClr val="black">
                      <a:alpha val="15000"/>
                    </a:prstClr>
                  </a:outerShdw>
                </a:effectLst>
                <a:tableStyleId>{5C22544A-7EE6-4342-B048-85BDC9FD1C3A}</a:tableStyleId>
              </a:tblPr>
              <a:tblGrid>
                <a:gridCol w="2904322"/>
                <a:gridCol w="2904322"/>
                <a:gridCol w="2904322"/>
              </a:tblGrid>
              <a:tr h="415462">
                <a:tc gridSpan="3">
                  <a:txBody>
                    <a:bodyPr/>
                    <a:lstStyle/>
                    <a:p>
                      <a:pPr algn="ctr"/>
                      <a:r>
                        <a:rPr lang="it-IT" dirty="0" smtClean="0"/>
                        <a:t>PROTEINE</a:t>
                      </a:r>
                      <a:endParaRPr lang="it-IT" dirty="0"/>
                    </a:p>
                  </a:txBody>
                  <a:tcPr/>
                </a:tc>
                <a:tc hMerge="1">
                  <a:txBody>
                    <a:bodyPr/>
                    <a:lstStyle/>
                    <a:p>
                      <a:endParaRPr lang="it-IT" dirty="0"/>
                    </a:p>
                  </a:txBody>
                  <a:tcPr/>
                </a:tc>
                <a:tc hMerge="1">
                  <a:txBody>
                    <a:bodyPr/>
                    <a:lstStyle/>
                    <a:p>
                      <a:endParaRPr lang="it-IT" dirty="0"/>
                    </a:p>
                  </a:txBody>
                  <a:tcPr/>
                </a:tc>
              </a:tr>
              <a:tr h="1024428">
                <a:tc>
                  <a:txBody>
                    <a:bodyPr/>
                    <a:lstStyle/>
                    <a:p>
                      <a:r>
                        <a:rPr lang="it-IT" dirty="0" smtClean="0"/>
                        <a:t>Da preferire</a:t>
                      </a:r>
                      <a:endParaRPr lang="it-IT" dirty="0"/>
                    </a:p>
                  </a:txBody>
                  <a:tcPr/>
                </a:tc>
                <a:tc gridSpan="2">
                  <a:txBody>
                    <a:bodyPr/>
                    <a:lstStyle/>
                    <a:p>
                      <a:r>
                        <a:rPr lang="it-IT" dirty="0" smtClean="0"/>
                        <a:t>Pollo, tacchino, faraona, pesce, crostacei, albume, bresaola, ricotta</a:t>
                      </a:r>
                    </a:p>
                  </a:txBody>
                  <a:tcPr/>
                </a:tc>
                <a:tc hMerge="1">
                  <a:txBody>
                    <a:bodyPr/>
                    <a:lstStyle/>
                    <a:p>
                      <a:endParaRPr lang="it-IT" dirty="0"/>
                    </a:p>
                  </a:txBody>
                  <a:tcPr/>
                </a:tc>
              </a:tr>
              <a:tr h="1024428">
                <a:tc>
                  <a:txBody>
                    <a:bodyPr/>
                    <a:lstStyle/>
                    <a:p>
                      <a:r>
                        <a:rPr lang="it-IT" dirty="0" smtClean="0"/>
                        <a:t>Vanno</a:t>
                      </a:r>
                      <a:r>
                        <a:rPr lang="it-IT" baseline="0" dirty="0" smtClean="0"/>
                        <a:t> abbastanza bene</a:t>
                      </a:r>
                      <a:endParaRPr lang="it-IT" dirty="0" smtClean="0"/>
                    </a:p>
                  </a:txBody>
                  <a:tcPr/>
                </a:tc>
                <a:tc gridSpan="2">
                  <a:txBody>
                    <a:bodyPr/>
                    <a:lstStyle/>
                    <a:p>
                      <a:r>
                        <a:rPr lang="it-IT" dirty="0" smtClean="0"/>
                        <a:t>Carni</a:t>
                      </a:r>
                      <a:r>
                        <a:rPr lang="it-IT" baseline="0" dirty="0" smtClean="0"/>
                        <a:t> bovine e suine magre, coniglio, prosciutto crudo o cotto sgrassati, speck sgrassato, latte scremato, yogurt bianco, mozzarella parmigiano.</a:t>
                      </a:r>
                      <a:endParaRPr lang="it-IT" dirty="0"/>
                    </a:p>
                  </a:txBody>
                  <a:tcPr/>
                </a:tc>
                <a:tc hMerge="1">
                  <a:txBody>
                    <a:bodyPr/>
                    <a:lstStyle/>
                    <a:p>
                      <a:endParaRPr lang="it-IT" dirty="0"/>
                    </a:p>
                  </a:txBody>
                  <a:tcPr/>
                </a:tc>
              </a:tr>
              <a:tr h="1024428">
                <a:tc>
                  <a:txBody>
                    <a:bodyPr/>
                    <a:lstStyle/>
                    <a:p>
                      <a:r>
                        <a:rPr lang="it-IT" dirty="0" smtClean="0"/>
                        <a:t>Meno</a:t>
                      </a:r>
                      <a:r>
                        <a:rPr lang="it-IT" baseline="0" dirty="0" smtClean="0"/>
                        <a:t> indicati</a:t>
                      </a:r>
                      <a:endParaRPr lang="it-IT" dirty="0"/>
                    </a:p>
                  </a:txBody>
                  <a:tcPr/>
                </a:tc>
                <a:tc gridSpan="2">
                  <a:txBody>
                    <a:bodyPr/>
                    <a:lstStyle/>
                    <a:p>
                      <a:r>
                        <a:rPr lang="it-IT" dirty="0" smtClean="0"/>
                        <a:t>Formaggi</a:t>
                      </a:r>
                      <a:r>
                        <a:rPr lang="it-IT" baseline="0" dirty="0" smtClean="0"/>
                        <a:t> interi, latte intero, yogurt intero.</a:t>
                      </a:r>
                      <a:endParaRPr lang="it-IT" dirty="0"/>
                    </a:p>
                  </a:txBody>
                  <a:tcPr/>
                </a:tc>
                <a:tc hMerge="1">
                  <a:txBody>
                    <a:bodyPr/>
                    <a:lstStyle/>
                    <a:p>
                      <a:endParaRPr lang="it-IT" dirty="0"/>
                    </a:p>
                  </a:txBody>
                  <a:tcPr/>
                </a:tc>
              </a:tr>
              <a:tr h="415462">
                <a:tc>
                  <a:txBody>
                    <a:bodyPr/>
                    <a:lstStyle/>
                    <a:p>
                      <a:r>
                        <a:rPr lang="it-IT" dirty="0" smtClean="0"/>
                        <a:t>Da consumare dirado</a:t>
                      </a:r>
                      <a:r>
                        <a:rPr lang="it-IT" baseline="0" dirty="0" smtClean="0"/>
                        <a:t> ed in quantità minime</a:t>
                      </a:r>
                      <a:endParaRPr lang="it-IT" dirty="0"/>
                    </a:p>
                  </a:txBody>
                  <a:tcPr/>
                </a:tc>
                <a:tc>
                  <a:txBody>
                    <a:bodyPr/>
                    <a:lstStyle/>
                    <a:p>
                      <a:r>
                        <a:rPr lang="it-IT" dirty="0" smtClean="0"/>
                        <a:t>Carni rosse grasse, frattaglie, pancetta, salame ed altri insaccati, hamburger.</a:t>
                      </a:r>
                      <a:endParaRPr lang="it-IT" dirty="0"/>
                    </a:p>
                  </a:txBody>
                  <a:tcPr/>
                </a:tc>
                <a:tc>
                  <a:txBody>
                    <a:bodyPr/>
                    <a:lstStyle/>
                    <a:p>
                      <a:endParaRPr lang="it-IT" dirty="0"/>
                    </a:p>
                  </a:txBody>
                  <a:tcPr/>
                </a:tc>
              </a:tr>
            </a:tbl>
          </a:graphicData>
        </a:graphic>
      </p:graphicFrame>
    </p:spTree>
    <p:extLst>
      <p:ext uri="{BB962C8B-B14F-4D97-AF65-F5344CB8AC3E}">
        <p14:creationId xmlns:p14="http://schemas.microsoft.com/office/powerpoint/2010/main" val="27182369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764704"/>
            <a:ext cx="7200800"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53203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548680"/>
            <a:ext cx="7128791"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53388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0648"/>
            <a:ext cx="8136904"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60082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620689"/>
            <a:ext cx="7056784"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78283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4.bp.blogspot.com/_cVfKdgdt8kY/TOzWKDMtYTI/AAAAAAAACX4/p6SEKoHCQ8A/s400/omega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340768"/>
            <a:ext cx="7416824"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33751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457200" y="533400"/>
            <a:ext cx="8229600" cy="663352"/>
          </a:xfr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it-IT" sz="2800" dirty="0" smtClean="0">
                <a:solidFill>
                  <a:srgbClr val="FFFF00"/>
                </a:solidFill>
                <a:effectLst/>
              </a:rPr>
              <a:t>UN GIORNO A TAVOLA CON BALDINI</a:t>
            </a:r>
            <a:endParaRPr lang="it-IT" sz="2800" dirty="0">
              <a:solidFill>
                <a:srgbClr val="FFFF00"/>
              </a:solidFill>
              <a:effectLst/>
            </a:endParaRPr>
          </a:p>
        </p:txBody>
      </p:sp>
      <p:sp>
        <p:nvSpPr>
          <p:cNvPr id="3" name="Segnaposto contenuto 2"/>
          <p:cNvSpPr>
            <a:spLocks noGrp="1"/>
          </p:cNvSpPr>
          <p:nvPr>
            <p:ph idx="1"/>
            <p:custDataLst>
              <p:tags r:id="rId3"/>
            </p:custDataLst>
          </p:nvPr>
        </p:nvSpPr>
        <p:spPr>
          <a:xfrm>
            <a:off x="457200" y="1412776"/>
            <a:ext cx="8229600" cy="4881661"/>
          </a:xfrm>
        </p:spPr>
        <p:txBody>
          <a:bodyPr>
            <a:normAutofit fontScale="92500" lnSpcReduction="10000"/>
          </a:bodyPr>
          <a:lstStyle/>
          <a:p>
            <a:pPr>
              <a:buClr>
                <a:srgbClr val="002060"/>
              </a:buClr>
              <a:buFont typeface="Wingdings" pitchFamily="2" charset="2"/>
              <a:buChar char="§"/>
            </a:pPr>
            <a:r>
              <a:rPr lang="it-IT" sz="2200" dirty="0" smtClean="0"/>
              <a:t>Peso forma 62 kg. Massa grassa 4-6%.  Chilometri percorsi all’anno 7000</a:t>
            </a:r>
          </a:p>
          <a:p>
            <a:endParaRPr lang="it-IT" sz="2400" dirty="0"/>
          </a:p>
          <a:p>
            <a:pPr marL="310896" lvl="1" indent="0">
              <a:buNone/>
            </a:pPr>
            <a:r>
              <a:rPr lang="it-IT" sz="2400" b="1" dirty="0" smtClean="0">
                <a:solidFill>
                  <a:srgbClr val="FFFF00"/>
                </a:solidFill>
              </a:rPr>
              <a:t>COLAZIONE</a:t>
            </a:r>
          </a:p>
          <a:p>
            <a:pPr marL="356616" lvl="1" indent="0">
              <a:buNone/>
            </a:pPr>
            <a:r>
              <a:rPr lang="it-IT" sz="2000" dirty="0" smtClean="0"/>
              <a:t>Due fette di prosciutto cotto, yogurt e cereali, fette biscottate e marmellata, succo di frutta e un caffè.</a:t>
            </a:r>
          </a:p>
          <a:p>
            <a:pPr marL="356616" lvl="1" indent="0">
              <a:buNone/>
            </a:pPr>
            <a:endParaRPr lang="it-IT" sz="2000" dirty="0"/>
          </a:p>
          <a:p>
            <a:pPr marL="356616" lvl="1" indent="0">
              <a:buNone/>
            </a:pPr>
            <a:r>
              <a:rPr lang="it-IT" sz="2400" b="1" dirty="0" smtClean="0">
                <a:solidFill>
                  <a:srgbClr val="FFFF00"/>
                </a:solidFill>
              </a:rPr>
              <a:t>PRANZO</a:t>
            </a:r>
          </a:p>
          <a:p>
            <a:pPr marL="356616" lvl="1" indent="0">
              <a:buNone/>
            </a:pPr>
            <a:r>
              <a:rPr lang="it-IT" sz="2000" dirty="0" smtClean="0"/>
              <a:t>Un piatto di pasta o di riso,  secondo (prosciutto o bresaola o parmigiano), verdura e frutta. Acqua ed un caffè.</a:t>
            </a:r>
          </a:p>
          <a:p>
            <a:pPr marL="356616" lvl="1" indent="0">
              <a:buNone/>
            </a:pPr>
            <a:endParaRPr lang="it-IT" sz="2000" dirty="0"/>
          </a:p>
          <a:p>
            <a:pPr marL="356616" lvl="1" indent="0">
              <a:buNone/>
            </a:pPr>
            <a:r>
              <a:rPr lang="it-IT" sz="2400" b="1" dirty="0" smtClean="0">
                <a:solidFill>
                  <a:srgbClr val="FFFF00"/>
                </a:solidFill>
              </a:rPr>
              <a:t>CENA</a:t>
            </a:r>
          </a:p>
          <a:p>
            <a:pPr marL="356616" lvl="1" indent="0">
              <a:buNone/>
            </a:pPr>
            <a:r>
              <a:rPr lang="it-IT" sz="2000" dirty="0" smtClean="0"/>
              <a:t>Minestrone di verdura ( o  pasta nei giorni di allenamento intenso) , secondo a base di proteine (carne –pesce-uova), frutta o un pezzo di dolce. Acqua o un bicchiere di birra o vino.</a:t>
            </a:r>
          </a:p>
          <a:p>
            <a:pPr marL="356616" lvl="1" indent="0">
              <a:buNone/>
            </a:pPr>
            <a:endParaRPr lang="it-IT" sz="2400" dirty="0"/>
          </a:p>
        </p:txBody>
      </p:sp>
      <p:pic>
        <p:nvPicPr>
          <p:cNvPr id="1026" name="Picture 2" descr="http://1.bp.blogspot.com/_hV6lwpWNu5Q/TU-qKtaBcPI/AAAAAAAAJYg/ojnUsMq5DjA/s1600/zefano_baldini.jpg"/>
          <p:cNvPicPr>
            <a:picLocks noChangeAspect="1" noChangeArrowheads="1"/>
          </p:cNvPicPr>
          <p:nvPr>
            <p:custDataLst>
              <p:tags r:id="rId4"/>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35615" y="0"/>
            <a:ext cx="1152010" cy="141277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193240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custDataLst>
              <p:tags r:id="rId2"/>
            </p:custDataLst>
          </p:nvPr>
        </p:nvSpPr>
        <p:spPr>
          <a:xfrm>
            <a:off x="2339752" y="404664"/>
            <a:ext cx="6285384" cy="503418"/>
          </a:xfr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bodyPr>
          <a:lstStyle/>
          <a:p>
            <a:pPr algn="ctr"/>
            <a:r>
              <a:rPr lang="it-IT" sz="3200" dirty="0" smtClean="0">
                <a:solidFill>
                  <a:srgbClr val="FFFF00"/>
                </a:solidFill>
              </a:rPr>
              <a:t>DI CORSA PER CONOSCERE SE STESSI</a:t>
            </a:r>
            <a:endParaRPr lang="it-IT" sz="3200" dirty="0">
              <a:solidFill>
                <a:srgbClr val="FFFF00"/>
              </a:solidFill>
            </a:endParaRPr>
          </a:p>
        </p:txBody>
      </p:sp>
      <p:sp>
        <p:nvSpPr>
          <p:cNvPr id="3" name="Segnaposto contenuto 2"/>
          <p:cNvSpPr>
            <a:spLocks noGrp="1"/>
          </p:cNvSpPr>
          <p:nvPr>
            <p:ph idx="1"/>
            <p:custDataLst>
              <p:tags r:id="rId3"/>
            </p:custDataLst>
          </p:nvPr>
        </p:nvSpPr>
        <p:spPr>
          <a:xfrm>
            <a:off x="332098" y="2708920"/>
            <a:ext cx="8229600" cy="3384376"/>
          </a:xfrm>
        </p:spPr>
        <p:txBody>
          <a:bodyPr>
            <a:normAutofit fontScale="85000" lnSpcReduction="20000"/>
          </a:bodyPr>
          <a:lstStyle/>
          <a:p>
            <a:pPr marL="0" indent="0">
              <a:buNone/>
            </a:pPr>
            <a:r>
              <a:rPr lang="it-IT" sz="2400" dirty="0" smtClean="0"/>
              <a:t>… correre è un modo per conoscere se stessi.</a:t>
            </a:r>
          </a:p>
          <a:p>
            <a:pPr marL="0" indent="0">
              <a:buNone/>
            </a:pPr>
            <a:r>
              <a:rPr lang="it-IT" sz="2400" dirty="0" smtClean="0"/>
              <a:t>Credo che la cosa più positiva sia il poter prendere coscienza della propria età e delle possibilità che ancora questa ci lascia.</a:t>
            </a:r>
          </a:p>
          <a:p>
            <a:pPr marL="0" indent="0">
              <a:buNone/>
            </a:pPr>
            <a:endParaRPr lang="it-IT" sz="2400" dirty="0"/>
          </a:p>
          <a:p>
            <a:pPr marL="0" indent="0">
              <a:buNone/>
            </a:pPr>
            <a:r>
              <a:rPr lang="it-IT" sz="2400" dirty="0" smtClean="0"/>
              <a:t>L’importanza della corsa sta nella capacità di rilevare la relazione che noi abbiamo con lo spazio e con il tempo. </a:t>
            </a:r>
          </a:p>
          <a:p>
            <a:pPr marL="0" indent="0">
              <a:buNone/>
            </a:pPr>
            <a:endParaRPr lang="it-IT" sz="2400" dirty="0" smtClean="0"/>
          </a:p>
          <a:p>
            <a:pPr marL="0" indent="0">
              <a:buNone/>
            </a:pPr>
            <a:r>
              <a:rPr lang="it-IT" sz="2400" dirty="0" smtClean="0"/>
              <a:t>Dello spazio è evidente, perché correndo il paesaggio circostante muta davanti ai nostri occhi, mentre del tempo ciascuno di noi ne percepisce uno diverso a seconda della preparazione atletica e dell’età.  E’ un modo sano per ritrovare se stessi , il proprio tempo e il proprio spazio.</a:t>
            </a:r>
          </a:p>
          <a:p>
            <a:pPr marL="0" indent="0">
              <a:buNone/>
            </a:pPr>
            <a:endParaRPr lang="it-IT" dirty="0" smtClean="0"/>
          </a:p>
          <a:p>
            <a:endParaRPr lang="it-IT" dirty="0"/>
          </a:p>
        </p:txBody>
      </p:sp>
      <p:pic>
        <p:nvPicPr>
          <p:cNvPr id="1026" name="Picture 2" descr="http://www.lalineadellocchio.it/wp-content/uploads/marc_auge.jpg"/>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9487" y="-17818"/>
            <a:ext cx="2016224" cy="2204864"/>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p:cNvSpPr txBox="1"/>
          <p:nvPr>
            <p:custDataLst>
              <p:tags r:id="rId5"/>
            </p:custDataLst>
          </p:nvPr>
        </p:nvSpPr>
        <p:spPr>
          <a:xfrm>
            <a:off x="326936" y="2202213"/>
            <a:ext cx="1235723" cy="369332"/>
          </a:xfrm>
          <a:prstGeom prst="rect">
            <a:avLst/>
          </a:prstGeom>
          <a:noFill/>
        </p:spPr>
        <p:txBody>
          <a:bodyPr wrap="none" rtlCol="0">
            <a:spAutoFit/>
          </a:bodyPr>
          <a:lstStyle/>
          <a:p>
            <a:r>
              <a:rPr lang="it-IT" b="1" dirty="0" smtClean="0">
                <a:solidFill>
                  <a:srgbClr val="FFFF00"/>
                </a:solidFill>
              </a:rPr>
              <a:t>Marc </a:t>
            </a:r>
            <a:r>
              <a:rPr lang="it-IT" b="1" dirty="0" err="1" smtClean="0">
                <a:solidFill>
                  <a:srgbClr val="FFFF00"/>
                </a:solidFill>
              </a:rPr>
              <a:t>Augè</a:t>
            </a:r>
            <a:endParaRPr lang="it-IT" b="1" dirty="0">
              <a:solidFill>
                <a:srgbClr val="FFFF00"/>
              </a:solidFill>
            </a:endParaRPr>
          </a:p>
        </p:txBody>
      </p:sp>
    </p:spTree>
    <p:custDataLst>
      <p:tags r:id="rId1"/>
    </p:custDataLst>
    <p:extLst>
      <p:ext uri="{BB962C8B-B14F-4D97-AF65-F5344CB8AC3E}">
        <p14:creationId xmlns:p14="http://schemas.microsoft.com/office/powerpoint/2010/main" val="16979199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1158899799"/>
              </p:ext>
            </p:extLst>
          </p:nvPr>
        </p:nvGraphicFramePr>
        <p:xfrm>
          <a:off x="323528" y="1628800"/>
          <a:ext cx="8568951" cy="3904208"/>
        </p:xfrm>
        <a:graphic>
          <a:graphicData uri="http://schemas.openxmlformats.org/drawingml/2006/table">
            <a:tbl>
              <a:tblPr firstRow="1" bandRow="1">
                <a:tableStyleId>{5C22544A-7EE6-4342-B048-85BDC9FD1C3A}</a:tableStyleId>
              </a:tblPr>
              <a:tblGrid>
                <a:gridCol w="2856317"/>
                <a:gridCol w="2856317"/>
                <a:gridCol w="2856317"/>
              </a:tblGrid>
              <a:tr h="415462">
                <a:tc gridSpan="3">
                  <a:txBody>
                    <a:bodyPr/>
                    <a:lstStyle/>
                    <a:p>
                      <a:pPr algn="ctr"/>
                      <a:r>
                        <a:rPr lang="it-IT" dirty="0" smtClean="0"/>
                        <a:t>GRASSI</a:t>
                      </a:r>
                      <a:endParaRPr lang="it-IT" dirty="0"/>
                    </a:p>
                  </a:txBody>
                  <a:tcPr/>
                </a:tc>
                <a:tc hMerge="1">
                  <a:txBody>
                    <a:bodyPr/>
                    <a:lstStyle/>
                    <a:p>
                      <a:endParaRPr lang="it-IT" dirty="0"/>
                    </a:p>
                  </a:txBody>
                  <a:tcPr/>
                </a:tc>
                <a:tc hMerge="1">
                  <a:txBody>
                    <a:bodyPr/>
                    <a:lstStyle/>
                    <a:p>
                      <a:endParaRPr lang="it-IT" dirty="0"/>
                    </a:p>
                  </a:txBody>
                  <a:tcPr/>
                </a:tc>
              </a:tr>
              <a:tr h="1024428">
                <a:tc>
                  <a:txBody>
                    <a:bodyPr/>
                    <a:lstStyle/>
                    <a:p>
                      <a:r>
                        <a:rPr lang="it-IT" dirty="0" smtClean="0"/>
                        <a:t>Da preferire</a:t>
                      </a:r>
                      <a:endParaRPr lang="it-IT" dirty="0"/>
                    </a:p>
                  </a:txBody>
                  <a:tcPr/>
                </a:tc>
                <a:tc gridSpan="2">
                  <a:txBody>
                    <a:bodyPr/>
                    <a:lstStyle/>
                    <a:p>
                      <a:r>
                        <a:rPr lang="it-IT" dirty="0" smtClean="0"/>
                        <a:t>Olio</a:t>
                      </a:r>
                      <a:r>
                        <a:rPr lang="it-IT" baseline="0" dirty="0" smtClean="0"/>
                        <a:t> extravergine di oliva, olive, frutta oleosa.</a:t>
                      </a:r>
                      <a:endParaRPr lang="it-IT" dirty="0" smtClean="0"/>
                    </a:p>
                  </a:txBody>
                  <a:tcPr/>
                </a:tc>
                <a:tc hMerge="1">
                  <a:txBody>
                    <a:bodyPr/>
                    <a:lstStyle/>
                    <a:p>
                      <a:endParaRPr lang="it-IT" dirty="0"/>
                    </a:p>
                  </a:txBody>
                  <a:tcPr/>
                </a:tc>
              </a:tr>
              <a:tr h="1024428">
                <a:tc>
                  <a:txBody>
                    <a:bodyPr/>
                    <a:lstStyle/>
                    <a:p>
                      <a:r>
                        <a:rPr lang="it-IT" dirty="0" smtClean="0"/>
                        <a:t>Vanno</a:t>
                      </a:r>
                      <a:r>
                        <a:rPr lang="it-IT" baseline="0" dirty="0" smtClean="0"/>
                        <a:t> consumati in quantità limitata</a:t>
                      </a:r>
                      <a:endParaRPr lang="it-IT" dirty="0" smtClean="0"/>
                    </a:p>
                  </a:txBody>
                  <a:tcPr/>
                </a:tc>
                <a:tc gridSpan="2">
                  <a:txBody>
                    <a:bodyPr/>
                    <a:lstStyle/>
                    <a:p>
                      <a:r>
                        <a:rPr lang="it-IT" dirty="0" smtClean="0"/>
                        <a:t>Burro,</a:t>
                      </a:r>
                      <a:r>
                        <a:rPr lang="it-IT" baseline="0" dirty="0" smtClean="0"/>
                        <a:t> tuorlo d’uovo.</a:t>
                      </a:r>
                      <a:endParaRPr lang="it-IT" dirty="0"/>
                    </a:p>
                  </a:txBody>
                  <a:tcPr/>
                </a:tc>
                <a:tc hMerge="1">
                  <a:txBody>
                    <a:bodyPr/>
                    <a:lstStyle/>
                    <a:p>
                      <a:endParaRPr lang="it-IT" dirty="0"/>
                    </a:p>
                  </a:txBody>
                  <a:tcPr/>
                </a:tc>
              </a:tr>
              <a:tr h="1024428">
                <a:tc>
                  <a:txBody>
                    <a:bodyPr/>
                    <a:lstStyle/>
                    <a:p>
                      <a:r>
                        <a:rPr lang="it-IT" dirty="0" smtClean="0"/>
                        <a:t>Da assumere</a:t>
                      </a:r>
                      <a:r>
                        <a:rPr lang="it-IT" baseline="0" dirty="0" smtClean="0"/>
                        <a:t> di rado ed in quantità minima</a:t>
                      </a:r>
                      <a:endParaRPr lang="it-IT" dirty="0"/>
                    </a:p>
                  </a:txBody>
                  <a:tcPr/>
                </a:tc>
                <a:tc gridSpan="2">
                  <a:txBody>
                    <a:bodyPr/>
                    <a:lstStyle/>
                    <a:p>
                      <a:r>
                        <a:rPr lang="it-IT" dirty="0" smtClean="0"/>
                        <a:t>Margarina, lardo, strutto, mascarpone, panna, maionese.</a:t>
                      </a:r>
                      <a:endParaRPr lang="it-IT" dirty="0"/>
                    </a:p>
                  </a:txBody>
                  <a:tcPr/>
                </a:tc>
                <a:tc hMerge="1">
                  <a:txBody>
                    <a:bodyPr/>
                    <a:lstStyle/>
                    <a:p>
                      <a:endParaRPr lang="it-IT" dirty="0"/>
                    </a:p>
                  </a:txBody>
                  <a:tcPr/>
                </a:tc>
              </a:tr>
              <a:tr h="415462">
                <a:tc>
                  <a:txBody>
                    <a:bodyPr/>
                    <a:lstStyle/>
                    <a:p>
                      <a:endParaRPr lang="it-IT"/>
                    </a:p>
                  </a:txBody>
                  <a:tcPr/>
                </a:tc>
                <a:tc>
                  <a:txBody>
                    <a:bodyPr/>
                    <a:lstStyle/>
                    <a:p>
                      <a:endParaRPr lang="it-IT"/>
                    </a:p>
                  </a:txBody>
                  <a:tcPr/>
                </a:tc>
                <a:tc>
                  <a:txBody>
                    <a:bodyPr/>
                    <a:lstStyle/>
                    <a:p>
                      <a:endParaRPr lang="it-IT" dirty="0"/>
                    </a:p>
                  </a:txBody>
                  <a:tcPr/>
                </a:tc>
              </a:tr>
            </a:tbl>
          </a:graphicData>
        </a:graphic>
      </p:graphicFrame>
    </p:spTree>
    <p:extLst>
      <p:ext uri="{BB962C8B-B14F-4D97-AF65-F5344CB8AC3E}">
        <p14:creationId xmlns:p14="http://schemas.microsoft.com/office/powerpoint/2010/main" val="26904325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RKjFULOdDtpwH8M38dvkaC"/>
</p:tagLst>
</file>

<file path=ppt/tags/tag10.xml><?xml version="1.0" encoding="utf-8"?>
<p:tagLst xmlns:a="http://schemas.openxmlformats.org/drawingml/2006/main" xmlns:r="http://schemas.openxmlformats.org/officeDocument/2006/relationships" xmlns:p="http://schemas.openxmlformats.org/presentationml/2006/main">
  <p:tag name="DVSHAPEID" val="EZjkSQRd5KhQDCXKufx4N3"/>
</p:tagLst>
</file>

<file path=ppt/tags/tag100.xml><?xml version="1.0" encoding="utf-8"?>
<p:tagLst xmlns:a="http://schemas.openxmlformats.org/drawingml/2006/main" xmlns:r="http://schemas.openxmlformats.org/officeDocument/2006/relationships" xmlns:p="http://schemas.openxmlformats.org/presentationml/2006/main">
  <p:tag name="DVSECTIONID" val="hICwIgc9cwYbMj01QwlCRh"/>
</p:tagLst>
</file>

<file path=ppt/tags/tag101.xml><?xml version="1.0" encoding="utf-8"?>
<p:tagLst xmlns:a="http://schemas.openxmlformats.org/drawingml/2006/main" xmlns:r="http://schemas.openxmlformats.org/officeDocument/2006/relationships" xmlns:p="http://schemas.openxmlformats.org/presentationml/2006/main">
  <p:tag name="DVSHAPEID" val="qRF9mFnp1M8kQiBUDDQN5X"/>
</p:tagLst>
</file>

<file path=ppt/tags/tag102.xml><?xml version="1.0" encoding="utf-8"?>
<p:tagLst xmlns:a="http://schemas.openxmlformats.org/drawingml/2006/main" xmlns:r="http://schemas.openxmlformats.org/officeDocument/2006/relationships" xmlns:p="http://schemas.openxmlformats.org/presentationml/2006/main">
  <p:tag name="DVSHAPEID" val="KA7nZThZO9AV2ME5jW7BDe"/>
</p:tagLst>
</file>

<file path=ppt/tags/tag103.xml><?xml version="1.0" encoding="utf-8"?>
<p:tagLst xmlns:a="http://schemas.openxmlformats.org/drawingml/2006/main" xmlns:r="http://schemas.openxmlformats.org/officeDocument/2006/relationships" xmlns:p="http://schemas.openxmlformats.org/presentationml/2006/main">
  <p:tag name="DVSHAPEID" val="WDIxSiiC6VHs651ZGu81XY"/>
</p:tagLst>
</file>

<file path=ppt/tags/tag104.xml><?xml version="1.0" encoding="utf-8"?>
<p:tagLst xmlns:a="http://schemas.openxmlformats.org/drawingml/2006/main" xmlns:r="http://schemas.openxmlformats.org/officeDocument/2006/relationships" xmlns:p="http://schemas.openxmlformats.org/presentationml/2006/main">
  <p:tag name="DVSHAPEID" val="JVfPfykUFukvEtEr0YHc3E"/>
</p:tagLst>
</file>

<file path=ppt/tags/tag105.xml><?xml version="1.0" encoding="utf-8"?>
<p:tagLst xmlns:a="http://schemas.openxmlformats.org/drawingml/2006/main" xmlns:r="http://schemas.openxmlformats.org/officeDocument/2006/relationships" xmlns:p="http://schemas.openxmlformats.org/presentationml/2006/main">
  <p:tag name="DVSECTIONID" val="7XJkLn0fNBYpHTmf6ikiFF"/>
</p:tagLst>
</file>

<file path=ppt/tags/tag106.xml><?xml version="1.0" encoding="utf-8"?>
<p:tagLst xmlns:a="http://schemas.openxmlformats.org/drawingml/2006/main" xmlns:r="http://schemas.openxmlformats.org/officeDocument/2006/relationships" xmlns:p="http://schemas.openxmlformats.org/presentationml/2006/main">
  <p:tag name="DVSHAPEID" val="0zXCu8B6RN5bPkPmu6mAbr"/>
</p:tagLst>
</file>

<file path=ppt/tags/tag107.xml><?xml version="1.0" encoding="utf-8"?>
<p:tagLst xmlns:a="http://schemas.openxmlformats.org/drawingml/2006/main" xmlns:r="http://schemas.openxmlformats.org/officeDocument/2006/relationships" xmlns:p="http://schemas.openxmlformats.org/presentationml/2006/main">
  <p:tag name="DVSHAPEID" val="LTA4km3cwgpRDxo9dFSR9c"/>
</p:tagLst>
</file>

<file path=ppt/tags/tag108.xml><?xml version="1.0" encoding="utf-8"?>
<p:tagLst xmlns:a="http://schemas.openxmlformats.org/drawingml/2006/main" xmlns:r="http://schemas.openxmlformats.org/officeDocument/2006/relationships" xmlns:p="http://schemas.openxmlformats.org/presentationml/2006/main">
  <p:tag name="DVSECTIONID" val="IclH3C3izq6oOCEKc23A7X"/>
</p:tagLst>
</file>

<file path=ppt/tags/tag109.xml><?xml version="1.0" encoding="utf-8"?>
<p:tagLst xmlns:a="http://schemas.openxmlformats.org/drawingml/2006/main" xmlns:r="http://schemas.openxmlformats.org/officeDocument/2006/relationships" xmlns:p="http://schemas.openxmlformats.org/presentationml/2006/main">
  <p:tag name="DVSHAPEID" val="joUqrtq1MigqVFFTq5zW4f"/>
</p:tagLst>
</file>

<file path=ppt/tags/tag11.xml><?xml version="1.0" encoding="utf-8"?>
<p:tagLst xmlns:a="http://schemas.openxmlformats.org/drawingml/2006/main" xmlns:r="http://schemas.openxmlformats.org/officeDocument/2006/relationships" xmlns:p="http://schemas.openxmlformats.org/presentationml/2006/main">
  <p:tag name="DVSHAPEID" val="FDUP9SGa6SFzDJbkIsvCwb"/>
</p:tagLst>
</file>

<file path=ppt/tags/tag110.xml><?xml version="1.0" encoding="utf-8"?>
<p:tagLst xmlns:a="http://schemas.openxmlformats.org/drawingml/2006/main" xmlns:r="http://schemas.openxmlformats.org/officeDocument/2006/relationships" xmlns:p="http://schemas.openxmlformats.org/presentationml/2006/main">
  <p:tag name="DVSHAPEID" val="cTWhuSB9BJHcYvibq7QSOs"/>
</p:tagLst>
</file>

<file path=ppt/tags/tag111.xml><?xml version="1.0" encoding="utf-8"?>
<p:tagLst xmlns:a="http://schemas.openxmlformats.org/drawingml/2006/main" xmlns:r="http://schemas.openxmlformats.org/officeDocument/2006/relationships" xmlns:p="http://schemas.openxmlformats.org/presentationml/2006/main">
  <p:tag name="DVSECTIONID" val="jOt58FToxdlZHHS1tS4Ypu"/>
</p:tagLst>
</file>

<file path=ppt/tags/tag112.xml><?xml version="1.0" encoding="utf-8"?>
<p:tagLst xmlns:a="http://schemas.openxmlformats.org/drawingml/2006/main" xmlns:r="http://schemas.openxmlformats.org/officeDocument/2006/relationships" xmlns:p="http://schemas.openxmlformats.org/presentationml/2006/main">
  <p:tag name="DVSHAPEID" val="dGAQ9WWXURp1r37wZ29jix"/>
</p:tagLst>
</file>

<file path=ppt/tags/tag113.xml><?xml version="1.0" encoding="utf-8"?>
<p:tagLst xmlns:a="http://schemas.openxmlformats.org/drawingml/2006/main" xmlns:r="http://schemas.openxmlformats.org/officeDocument/2006/relationships" xmlns:p="http://schemas.openxmlformats.org/presentationml/2006/main">
  <p:tag name="DVSHAPEID" val="2O7DUlfhxdcqnKXt4xcmP3"/>
</p:tagLst>
</file>

<file path=ppt/tags/tag114.xml><?xml version="1.0" encoding="utf-8"?>
<p:tagLst xmlns:a="http://schemas.openxmlformats.org/drawingml/2006/main" xmlns:r="http://schemas.openxmlformats.org/officeDocument/2006/relationships" xmlns:p="http://schemas.openxmlformats.org/presentationml/2006/main">
  <p:tag name="DVSECTIONID" val="jZfC4ngueHnI0F299ASSe9"/>
</p:tagLst>
</file>

<file path=ppt/tags/tag115.xml><?xml version="1.0" encoding="utf-8"?>
<p:tagLst xmlns:a="http://schemas.openxmlformats.org/drawingml/2006/main" xmlns:r="http://schemas.openxmlformats.org/officeDocument/2006/relationships" xmlns:p="http://schemas.openxmlformats.org/presentationml/2006/main">
  <p:tag name="DVSHAPEID" val="zXabVgJ8Volupms8rXhsaZ"/>
</p:tagLst>
</file>

<file path=ppt/tags/tag116.xml><?xml version="1.0" encoding="utf-8"?>
<p:tagLst xmlns:a="http://schemas.openxmlformats.org/drawingml/2006/main" xmlns:r="http://schemas.openxmlformats.org/officeDocument/2006/relationships" xmlns:p="http://schemas.openxmlformats.org/presentationml/2006/main">
  <p:tag name="DVSHAPEID" val="7vdbF5keEXxUUA7qy6aw3D"/>
</p:tagLst>
</file>

<file path=ppt/tags/tag117.xml><?xml version="1.0" encoding="utf-8"?>
<p:tagLst xmlns:a="http://schemas.openxmlformats.org/drawingml/2006/main" xmlns:r="http://schemas.openxmlformats.org/officeDocument/2006/relationships" xmlns:p="http://schemas.openxmlformats.org/presentationml/2006/main">
  <p:tag name="DVSECTIONID" val="FXgxVRKGiNKtGJsp6iXbdJ"/>
</p:tagLst>
</file>

<file path=ppt/tags/tag118.xml><?xml version="1.0" encoding="utf-8"?>
<p:tagLst xmlns:a="http://schemas.openxmlformats.org/drawingml/2006/main" xmlns:r="http://schemas.openxmlformats.org/officeDocument/2006/relationships" xmlns:p="http://schemas.openxmlformats.org/presentationml/2006/main">
  <p:tag name="DVSHAPEID" val="CrzxGrDjarivCEkyQ8HQhe"/>
</p:tagLst>
</file>

<file path=ppt/tags/tag119.xml><?xml version="1.0" encoding="utf-8"?>
<p:tagLst xmlns:a="http://schemas.openxmlformats.org/drawingml/2006/main" xmlns:r="http://schemas.openxmlformats.org/officeDocument/2006/relationships" xmlns:p="http://schemas.openxmlformats.org/presentationml/2006/main">
  <p:tag name="DVSECTIONID" val="J7a0nZ3UMuv2B6ZztSiVph"/>
</p:tagLst>
</file>

<file path=ppt/tags/tag12.xml><?xml version="1.0" encoding="utf-8"?>
<p:tagLst xmlns:a="http://schemas.openxmlformats.org/drawingml/2006/main" xmlns:r="http://schemas.openxmlformats.org/officeDocument/2006/relationships" xmlns:p="http://schemas.openxmlformats.org/presentationml/2006/main">
  <p:tag name="DVSHAPEID" val="FTeO5YHZgVLBjFq2GYxUDo"/>
</p:tagLst>
</file>

<file path=ppt/tags/tag120.xml><?xml version="1.0" encoding="utf-8"?>
<p:tagLst xmlns:a="http://schemas.openxmlformats.org/drawingml/2006/main" xmlns:r="http://schemas.openxmlformats.org/officeDocument/2006/relationships" xmlns:p="http://schemas.openxmlformats.org/presentationml/2006/main">
  <p:tag name="DVSHAPEID" val="o7hVnYoLQkVg3GgtkNgTCB"/>
</p:tagLst>
</file>

<file path=ppt/tags/tag121.xml><?xml version="1.0" encoding="utf-8"?>
<p:tagLst xmlns:a="http://schemas.openxmlformats.org/drawingml/2006/main" xmlns:r="http://schemas.openxmlformats.org/officeDocument/2006/relationships" xmlns:p="http://schemas.openxmlformats.org/presentationml/2006/main">
  <p:tag name="DVSECTIONID" val="ugx1vu3E32LuAmqODjEy5f"/>
</p:tagLst>
</file>

<file path=ppt/tags/tag122.xml><?xml version="1.0" encoding="utf-8"?>
<p:tagLst xmlns:a="http://schemas.openxmlformats.org/drawingml/2006/main" xmlns:r="http://schemas.openxmlformats.org/officeDocument/2006/relationships" xmlns:p="http://schemas.openxmlformats.org/presentationml/2006/main">
  <p:tag name="DVSHAPEID" val="78ynTA28VafNlhQbJdXAHK"/>
</p:tagLst>
</file>

<file path=ppt/tags/tag123.xml><?xml version="1.0" encoding="utf-8"?>
<p:tagLst xmlns:a="http://schemas.openxmlformats.org/drawingml/2006/main" xmlns:r="http://schemas.openxmlformats.org/officeDocument/2006/relationships" xmlns:p="http://schemas.openxmlformats.org/presentationml/2006/main">
  <p:tag name="DVSECTIONID" val="Yx3Ea5oq5qArDUsmuyR8rs"/>
</p:tagLst>
</file>

<file path=ppt/tags/tag124.xml><?xml version="1.0" encoding="utf-8"?>
<p:tagLst xmlns:a="http://schemas.openxmlformats.org/drawingml/2006/main" xmlns:r="http://schemas.openxmlformats.org/officeDocument/2006/relationships" xmlns:p="http://schemas.openxmlformats.org/presentationml/2006/main">
  <p:tag name="DVSHAPEID" val="ojC0wNZnvfGwRXERhddufH"/>
</p:tagLst>
</file>

<file path=ppt/tags/tag125.xml><?xml version="1.0" encoding="utf-8"?>
<p:tagLst xmlns:a="http://schemas.openxmlformats.org/drawingml/2006/main" xmlns:r="http://schemas.openxmlformats.org/officeDocument/2006/relationships" xmlns:p="http://schemas.openxmlformats.org/presentationml/2006/main">
  <p:tag name="DVSHAPEID" val="ugVFHCabqjzmJeKT4f9yF0"/>
</p:tagLst>
</file>

<file path=ppt/tags/tag126.xml><?xml version="1.0" encoding="utf-8"?>
<p:tagLst xmlns:a="http://schemas.openxmlformats.org/drawingml/2006/main" xmlns:r="http://schemas.openxmlformats.org/officeDocument/2006/relationships" xmlns:p="http://schemas.openxmlformats.org/presentationml/2006/main">
  <p:tag name="DVSHAPEID" val="6PpSxSWJncvHPm4R5mdjOn"/>
</p:tagLst>
</file>

<file path=ppt/tags/tag127.xml><?xml version="1.0" encoding="utf-8"?>
<p:tagLst xmlns:a="http://schemas.openxmlformats.org/drawingml/2006/main" xmlns:r="http://schemas.openxmlformats.org/officeDocument/2006/relationships" xmlns:p="http://schemas.openxmlformats.org/presentationml/2006/main">
  <p:tag name="DVSECTIONID" val="qTS79bavG6Ox7JxFdYdf6m"/>
</p:tagLst>
</file>

<file path=ppt/tags/tag128.xml><?xml version="1.0" encoding="utf-8"?>
<p:tagLst xmlns:a="http://schemas.openxmlformats.org/drawingml/2006/main" xmlns:r="http://schemas.openxmlformats.org/officeDocument/2006/relationships" xmlns:p="http://schemas.openxmlformats.org/presentationml/2006/main">
  <p:tag name="DVSHAPEID" val="HD9VGCE6LhOzQFYKAEOGJn"/>
</p:tagLst>
</file>

<file path=ppt/tags/tag129.xml><?xml version="1.0" encoding="utf-8"?>
<p:tagLst xmlns:a="http://schemas.openxmlformats.org/drawingml/2006/main" xmlns:r="http://schemas.openxmlformats.org/officeDocument/2006/relationships" xmlns:p="http://schemas.openxmlformats.org/presentationml/2006/main">
  <p:tag name="DVSHAPEID" val="XusS10pbiDVtNA1KoIAycf"/>
</p:tagLst>
</file>

<file path=ppt/tags/tag13.xml><?xml version="1.0" encoding="utf-8"?>
<p:tagLst xmlns:a="http://schemas.openxmlformats.org/drawingml/2006/main" xmlns:r="http://schemas.openxmlformats.org/officeDocument/2006/relationships" xmlns:p="http://schemas.openxmlformats.org/presentationml/2006/main">
  <p:tag name="DVSHAPEID" val="b3Yeyaw5ybxtY1AkNHt7BJ"/>
</p:tagLst>
</file>

<file path=ppt/tags/tag130.xml><?xml version="1.0" encoding="utf-8"?>
<p:tagLst xmlns:a="http://schemas.openxmlformats.org/drawingml/2006/main" xmlns:r="http://schemas.openxmlformats.org/officeDocument/2006/relationships" xmlns:p="http://schemas.openxmlformats.org/presentationml/2006/main">
  <p:tag name="DVSHAPEID" val="6kKrsNvvInTjFFsOBDGAZa"/>
</p:tagLst>
</file>

<file path=ppt/tags/tag131.xml><?xml version="1.0" encoding="utf-8"?>
<p:tagLst xmlns:a="http://schemas.openxmlformats.org/drawingml/2006/main" xmlns:r="http://schemas.openxmlformats.org/officeDocument/2006/relationships" xmlns:p="http://schemas.openxmlformats.org/presentationml/2006/main">
  <p:tag name="DVSHAPEID" val="EmSnJPf66bbIo78zyCFMVy"/>
</p:tagLst>
</file>

<file path=ppt/tags/tag132.xml><?xml version="1.0" encoding="utf-8"?>
<p:tagLst xmlns:a="http://schemas.openxmlformats.org/drawingml/2006/main" xmlns:r="http://schemas.openxmlformats.org/officeDocument/2006/relationships" xmlns:p="http://schemas.openxmlformats.org/presentationml/2006/main">
  <p:tag name="DVSECTIONID" val="Vc1to4R100qwcZGpPF7u7h"/>
</p:tagLst>
</file>

<file path=ppt/tags/tag133.xml><?xml version="1.0" encoding="utf-8"?>
<p:tagLst xmlns:a="http://schemas.openxmlformats.org/drawingml/2006/main" xmlns:r="http://schemas.openxmlformats.org/officeDocument/2006/relationships" xmlns:p="http://schemas.openxmlformats.org/presentationml/2006/main">
  <p:tag name="DVSHAPEID" val="Jc1KM0YiFdUak0rFKvxSew"/>
</p:tagLst>
</file>

<file path=ppt/tags/tag134.xml><?xml version="1.0" encoding="utf-8"?>
<p:tagLst xmlns:a="http://schemas.openxmlformats.org/drawingml/2006/main" xmlns:r="http://schemas.openxmlformats.org/officeDocument/2006/relationships" xmlns:p="http://schemas.openxmlformats.org/presentationml/2006/main">
  <p:tag name="DVSHAPEID" val="74Xz62X9dYQW61dh5v5WgH"/>
</p:tagLst>
</file>

<file path=ppt/tags/tag135.xml><?xml version="1.0" encoding="utf-8"?>
<p:tagLst xmlns:a="http://schemas.openxmlformats.org/drawingml/2006/main" xmlns:r="http://schemas.openxmlformats.org/officeDocument/2006/relationships" xmlns:p="http://schemas.openxmlformats.org/presentationml/2006/main">
  <p:tag name="DVSHAPEID" val="8iUdBSAgUBKc4WNdTWkw0W"/>
</p:tagLst>
</file>

<file path=ppt/tags/tag136.xml><?xml version="1.0" encoding="utf-8"?>
<p:tagLst xmlns:a="http://schemas.openxmlformats.org/drawingml/2006/main" xmlns:r="http://schemas.openxmlformats.org/officeDocument/2006/relationships" xmlns:p="http://schemas.openxmlformats.org/presentationml/2006/main">
  <p:tag name="DVSECTIONID" val="euXZi8XAEczOiggNjd1D4c"/>
</p:tagLst>
</file>

<file path=ppt/tags/tag137.xml><?xml version="1.0" encoding="utf-8"?>
<p:tagLst xmlns:a="http://schemas.openxmlformats.org/drawingml/2006/main" xmlns:r="http://schemas.openxmlformats.org/officeDocument/2006/relationships" xmlns:p="http://schemas.openxmlformats.org/presentationml/2006/main">
  <p:tag name="DVSHAPEID" val="P0GnywXC7VHZ8rpOMhhVlv"/>
</p:tagLst>
</file>

<file path=ppt/tags/tag138.xml><?xml version="1.0" encoding="utf-8"?>
<p:tagLst xmlns:a="http://schemas.openxmlformats.org/drawingml/2006/main" xmlns:r="http://schemas.openxmlformats.org/officeDocument/2006/relationships" xmlns:p="http://schemas.openxmlformats.org/presentationml/2006/main">
  <p:tag name="DVSHAPEID" val="1H6bJxuBFdJuQdpbptEfzu"/>
</p:tagLst>
</file>

<file path=ppt/tags/tag139.xml><?xml version="1.0" encoding="utf-8"?>
<p:tagLst xmlns:a="http://schemas.openxmlformats.org/drawingml/2006/main" xmlns:r="http://schemas.openxmlformats.org/officeDocument/2006/relationships" xmlns:p="http://schemas.openxmlformats.org/presentationml/2006/main">
  <p:tag name="DVSECTIONID" val="y0Tux8CGAgSBCR5DhsL5sY"/>
</p:tagLst>
</file>

<file path=ppt/tags/tag14.xml><?xml version="1.0" encoding="utf-8"?>
<p:tagLst xmlns:a="http://schemas.openxmlformats.org/drawingml/2006/main" xmlns:r="http://schemas.openxmlformats.org/officeDocument/2006/relationships" xmlns:p="http://schemas.openxmlformats.org/presentationml/2006/main">
  <p:tag name="DVSHAPEID" val="N2pwTGLw4BygIbPQqwtbmA"/>
</p:tagLst>
</file>

<file path=ppt/tags/tag140.xml><?xml version="1.0" encoding="utf-8"?>
<p:tagLst xmlns:a="http://schemas.openxmlformats.org/drawingml/2006/main" xmlns:r="http://schemas.openxmlformats.org/officeDocument/2006/relationships" xmlns:p="http://schemas.openxmlformats.org/presentationml/2006/main">
  <p:tag name="DVSHAPEID" val="keXm4R9aA7VmRFl9CHbE3T"/>
</p:tagLst>
</file>

<file path=ppt/tags/tag141.xml><?xml version="1.0" encoding="utf-8"?>
<p:tagLst xmlns:a="http://schemas.openxmlformats.org/drawingml/2006/main" xmlns:r="http://schemas.openxmlformats.org/officeDocument/2006/relationships" xmlns:p="http://schemas.openxmlformats.org/presentationml/2006/main">
  <p:tag name="DVSHAPEID" val="c5JXcdq0FPpSF4bNqGz8FN"/>
</p:tagLst>
</file>

<file path=ppt/tags/tag142.xml><?xml version="1.0" encoding="utf-8"?>
<p:tagLst xmlns:a="http://schemas.openxmlformats.org/drawingml/2006/main" xmlns:r="http://schemas.openxmlformats.org/officeDocument/2006/relationships" xmlns:p="http://schemas.openxmlformats.org/presentationml/2006/main">
  <p:tag name="DVSHAPEID" val="PjS4QGBi5A1q1SD6EWJAs5"/>
</p:tagLst>
</file>

<file path=ppt/tags/tag143.xml><?xml version="1.0" encoding="utf-8"?>
<p:tagLst xmlns:a="http://schemas.openxmlformats.org/drawingml/2006/main" xmlns:r="http://schemas.openxmlformats.org/officeDocument/2006/relationships" xmlns:p="http://schemas.openxmlformats.org/presentationml/2006/main">
  <p:tag name="DVSHAPEID" val="WY0gXPhu4Uepfp58mJpmJP"/>
</p:tagLst>
</file>

<file path=ppt/tags/tag144.xml><?xml version="1.0" encoding="utf-8"?>
<p:tagLst xmlns:a="http://schemas.openxmlformats.org/drawingml/2006/main" xmlns:r="http://schemas.openxmlformats.org/officeDocument/2006/relationships" xmlns:p="http://schemas.openxmlformats.org/presentationml/2006/main">
  <p:tag name="DVSECTIONID" val="DPn2axipWIBnyGd6z0cXGa"/>
</p:tagLst>
</file>

<file path=ppt/tags/tag145.xml><?xml version="1.0" encoding="utf-8"?>
<p:tagLst xmlns:a="http://schemas.openxmlformats.org/drawingml/2006/main" xmlns:r="http://schemas.openxmlformats.org/officeDocument/2006/relationships" xmlns:p="http://schemas.openxmlformats.org/presentationml/2006/main">
  <p:tag name="DVSHAPEID" val="77sGKycAaJ5gE8RjDxU8ud"/>
</p:tagLst>
</file>

<file path=ppt/tags/tag146.xml><?xml version="1.0" encoding="utf-8"?>
<p:tagLst xmlns:a="http://schemas.openxmlformats.org/drawingml/2006/main" xmlns:r="http://schemas.openxmlformats.org/officeDocument/2006/relationships" xmlns:p="http://schemas.openxmlformats.org/presentationml/2006/main">
  <p:tag name="DVSHAPEID" val="fAUaghCj5U8cmrps0Ve8jV"/>
</p:tagLst>
</file>

<file path=ppt/tags/tag147.xml><?xml version="1.0" encoding="utf-8"?>
<p:tagLst xmlns:a="http://schemas.openxmlformats.org/drawingml/2006/main" xmlns:r="http://schemas.openxmlformats.org/officeDocument/2006/relationships" xmlns:p="http://schemas.openxmlformats.org/presentationml/2006/main">
  <p:tag name="DVSECTIONID" val="7iejSP7EGCLM6KHtLaLfia"/>
</p:tagLst>
</file>

<file path=ppt/tags/tag148.xml><?xml version="1.0" encoding="utf-8"?>
<p:tagLst xmlns:a="http://schemas.openxmlformats.org/drawingml/2006/main" xmlns:r="http://schemas.openxmlformats.org/officeDocument/2006/relationships" xmlns:p="http://schemas.openxmlformats.org/presentationml/2006/main">
  <p:tag name="DVSHAPEID" val="FXoskI5xdn7X9IHAEduMDq"/>
</p:tagLst>
</file>

<file path=ppt/tags/tag149.xml><?xml version="1.0" encoding="utf-8"?>
<p:tagLst xmlns:a="http://schemas.openxmlformats.org/drawingml/2006/main" xmlns:r="http://schemas.openxmlformats.org/officeDocument/2006/relationships" xmlns:p="http://schemas.openxmlformats.org/presentationml/2006/main">
  <p:tag name="DVSECTIONID" val="8vCibUaUZkI6uKVRvuq78i"/>
</p:tagLst>
</file>

<file path=ppt/tags/tag15.xml><?xml version="1.0" encoding="utf-8"?>
<p:tagLst xmlns:a="http://schemas.openxmlformats.org/drawingml/2006/main" xmlns:r="http://schemas.openxmlformats.org/officeDocument/2006/relationships" xmlns:p="http://schemas.openxmlformats.org/presentationml/2006/main">
  <p:tag name="DVSHAPEID" val="3PGprlbQqwMrfWP2gQj26V"/>
</p:tagLst>
</file>

<file path=ppt/tags/tag150.xml><?xml version="1.0" encoding="utf-8"?>
<p:tagLst xmlns:a="http://schemas.openxmlformats.org/drawingml/2006/main" xmlns:r="http://schemas.openxmlformats.org/officeDocument/2006/relationships" xmlns:p="http://schemas.openxmlformats.org/presentationml/2006/main">
  <p:tag name="DVSHAPEID" val="4ZgWxTEhPb1QQFTIzrPr6k"/>
</p:tagLst>
</file>

<file path=ppt/tags/tag151.xml><?xml version="1.0" encoding="utf-8"?>
<p:tagLst xmlns:a="http://schemas.openxmlformats.org/drawingml/2006/main" xmlns:r="http://schemas.openxmlformats.org/officeDocument/2006/relationships" xmlns:p="http://schemas.openxmlformats.org/presentationml/2006/main">
  <p:tag name="DVSECTIONID" val="rvGOzO4OAw7Yjd4Rh01Irs"/>
</p:tagLst>
</file>

<file path=ppt/tags/tag152.xml><?xml version="1.0" encoding="utf-8"?>
<p:tagLst xmlns:a="http://schemas.openxmlformats.org/drawingml/2006/main" xmlns:r="http://schemas.openxmlformats.org/officeDocument/2006/relationships" xmlns:p="http://schemas.openxmlformats.org/presentationml/2006/main">
  <p:tag name="DVSHAPEID" val="pH6VpUA9p4URj3MeusoZv0"/>
</p:tagLst>
</file>

<file path=ppt/tags/tag153.xml><?xml version="1.0" encoding="utf-8"?>
<p:tagLst xmlns:a="http://schemas.openxmlformats.org/drawingml/2006/main" xmlns:r="http://schemas.openxmlformats.org/officeDocument/2006/relationships" xmlns:p="http://schemas.openxmlformats.org/presentationml/2006/main">
  <p:tag name="DVSHAPEID" val="L5Cy5sv7kx4wBIPfcYoAqR"/>
</p:tagLst>
</file>

<file path=ppt/tags/tag154.xml><?xml version="1.0" encoding="utf-8"?>
<p:tagLst xmlns:a="http://schemas.openxmlformats.org/drawingml/2006/main" xmlns:r="http://schemas.openxmlformats.org/officeDocument/2006/relationships" xmlns:p="http://schemas.openxmlformats.org/presentationml/2006/main">
  <p:tag name="DVSHAPEID" val="wdmBAR3C0VAoV1jQO7EiKm"/>
</p:tagLst>
</file>

<file path=ppt/tags/tag155.xml><?xml version="1.0" encoding="utf-8"?>
<p:tagLst xmlns:a="http://schemas.openxmlformats.org/drawingml/2006/main" xmlns:r="http://schemas.openxmlformats.org/officeDocument/2006/relationships" xmlns:p="http://schemas.openxmlformats.org/presentationml/2006/main">
  <p:tag name="DVSECTIONID" val="qJLaCPabYZSTnV84fHCjQW"/>
</p:tagLst>
</file>

<file path=ppt/tags/tag156.xml><?xml version="1.0" encoding="utf-8"?>
<p:tagLst xmlns:a="http://schemas.openxmlformats.org/drawingml/2006/main" xmlns:r="http://schemas.openxmlformats.org/officeDocument/2006/relationships" xmlns:p="http://schemas.openxmlformats.org/presentationml/2006/main">
  <p:tag name="DVSHAPEID" val="llKujPWegp1TVoygFojexA"/>
</p:tagLst>
</file>

<file path=ppt/tags/tag157.xml><?xml version="1.0" encoding="utf-8"?>
<p:tagLst xmlns:a="http://schemas.openxmlformats.org/drawingml/2006/main" xmlns:r="http://schemas.openxmlformats.org/officeDocument/2006/relationships" xmlns:p="http://schemas.openxmlformats.org/presentationml/2006/main">
  <p:tag name="DVSHAPEID" val="Qp56xbCMvIHfeTzSoaxLeu"/>
</p:tagLst>
</file>

<file path=ppt/tags/tag158.xml><?xml version="1.0" encoding="utf-8"?>
<p:tagLst xmlns:a="http://schemas.openxmlformats.org/drawingml/2006/main" xmlns:r="http://schemas.openxmlformats.org/officeDocument/2006/relationships" xmlns:p="http://schemas.openxmlformats.org/presentationml/2006/main">
  <p:tag name="DVSHAPEID" val="O28cKraa6eZUoE29yM6yKV"/>
</p:tagLst>
</file>

<file path=ppt/tags/tag159.xml><?xml version="1.0" encoding="utf-8"?>
<p:tagLst xmlns:a="http://schemas.openxmlformats.org/drawingml/2006/main" xmlns:r="http://schemas.openxmlformats.org/officeDocument/2006/relationships" xmlns:p="http://schemas.openxmlformats.org/presentationml/2006/main">
  <p:tag name="DVSECTIONID" val="WV4l1R5wx5JzzXdVNBj0DG"/>
</p:tagLst>
</file>

<file path=ppt/tags/tag16.xml><?xml version="1.0" encoding="utf-8"?>
<p:tagLst xmlns:a="http://schemas.openxmlformats.org/drawingml/2006/main" xmlns:r="http://schemas.openxmlformats.org/officeDocument/2006/relationships" xmlns:p="http://schemas.openxmlformats.org/presentationml/2006/main">
  <p:tag name="DVSHAPEID" val="VIipvWhXDqmdYAPueplea1"/>
</p:tagLst>
</file>

<file path=ppt/tags/tag160.xml><?xml version="1.0" encoding="utf-8"?>
<p:tagLst xmlns:a="http://schemas.openxmlformats.org/drawingml/2006/main" xmlns:r="http://schemas.openxmlformats.org/officeDocument/2006/relationships" xmlns:p="http://schemas.openxmlformats.org/presentationml/2006/main">
  <p:tag name="DVSHAPEID" val="cCCe1wA0a5l77LeDGYrrv8"/>
</p:tagLst>
</file>

<file path=ppt/tags/tag161.xml><?xml version="1.0" encoding="utf-8"?>
<p:tagLst xmlns:a="http://schemas.openxmlformats.org/drawingml/2006/main" xmlns:r="http://schemas.openxmlformats.org/officeDocument/2006/relationships" xmlns:p="http://schemas.openxmlformats.org/presentationml/2006/main">
  <p:tag name="DVSHAPEID" val="3v2b3M0Dm8kK1pGUhw3pUf"/>
</p:tagLst>
</file>

<file path=ppt/tags/tag162.xml><?xml version="1.0" encoding="utf-8"?>
<p:tagLst xmlns:a="http://schemas.openxmlformats.org/drawingml/2006/main" xmlns:r="http://schemas.openxmlformats.org/officeDocument/2006/relationships" xmlns:p="http://schemas.openxmlformats.org/presentationml/2006/main">
  <p:tag name="DVSECTIONID" val="FXFcYYS5NDV7YlxZ0vu7ER"/>
</p:tagLst>
</file>

<file path=ppt/tags/tag163.xml><?xml version="1.0" encoding="utf-8"?>
<p:tagLst xmlns:a="http://schemas.openxmlformats.org/drawingml/2006/main" xmlns:r="http://schemas.openxmlformats.org/officeDocument/2006/relationships" xmlns:p="http://schemas.openxmlformats.org/presentationml/2006/main">
  <p:tag name="DVSHAPEID" val="nfMil54293B4z6cQsN0wJd"/>
</p:tagLst>
</file>

<file path=ppt/tags/tag164.xml><?xml version="1.0" encoding="utf-8"?>
<p:tagLst xmlns:a="http://schemas.openxmlformats.org/drawingml/2006/main" xmlns:r="http://schemas.openxmlformats.org/officeDocument/2006/relationships" xmlns:p="http://schemas.openxmlformats.org/presentationml/2006/main">
  <p:tag name="DVSHAPEID" val="ZECi7dPqloQkZYgmMp8vgu"/>
</p:tagLst>
</file>

<file path=ppt/tags/tag165.xml><?xml version="1.0" encoding="utf-8"?>
<p:tagLst xmlns:a="http://schemas.openxmlformats.org/drawingml/2006/main" xmlns:r="http://schemas.openxmlformats.org/officeDocument/2006/relationships" xmlns:p="http://schemas.openxmlformats.org/presentationml/2006/main">
  <p:tag name="DVSECTIONID" val="TE52OMHFDGx2YjommeVytT"/>
</p:tagLst>
</file>

<file path=ppt/tags/tag166.xml><?xml version="1.0" encoding="utf-8"?>
<p:tagLst xmlns:a="http://schemas.openxmlformats.org/drawingml/2006/main" xmlns:r="http://schemas.openxmlformats.org/officeDocument/2006/relationships" xmlns:p="http://schemas.openxmlformats.org/presentationml/2006/main">
  <p:tag name="DVSHAPEID" val="gDBboASNg5VwHsyrqgMeRk"/>
</p:tagLst>
</file>

<file path=ppt/tags/tag167.xml><?xml version="1.0" encoding="utf-8"?>
<p:tagLst xmlns:a="http://schemas.openxmlformats.org/drawingml/2006/main" xmlns:r="http://schemas.openxmlformats.org/officeDocument/2006/relationships" xmlns:p="http://schemas.openxmlformats.org/presentationml/2006/main">
  <p:tag name="DVSHAPEID" val="EweqV2Hf74evoYGVOexx7K"/>
</p:tagLst>
</file>

<file path=ppt/tags/tag168.xml><?xml version="1.0" encoding="utf-8"?>
<p:tagLst xmlns:a="http://schemas.openxmlformats.org/drawingml/2006/main" xmlns:r="http://schemas.openxmlformats.org/officeDocument/2006/relationships" xmlns:p="http://schemas.openxmlformats.org/presentationml/2006/main">
  <p:tag name="DVSECTIONID" val="54AVnNxvxwNqesnXGSOBF8"/>
</p:tagLst>
</file>

<file path=ppt/tags/tag169.xml><?xml version="1.0" encoding="utf-8"?>
<p:tagLst xmlns:a="http://schemas.openxmlformats.org/drawingml/2006/main" xmlns:r="http://schemas.openxmlformats.org/officeDocument/2006/relationships" xmlns:p="http://schemas.openxmlformats.org/presentationml/2006/main">
  <p:tag name="DVSHAPEID" val="1DmdQamEsp7z5QOmMGBDpX"/>
</p:tagLst>
</file>

<file path=ppt/tags/tag17.xml><?xml version="1.0" encoding="utf-8"?>
<p:tagLst xmlns:a="http://schemas.openxmlformats.org/drawingml/2006/main" xmlns:r="http://schemas.openxmlformats.org/officeDocument/2006/relationships" xmlns:p="http://schemas.openxmlformats.org/presentationml/2006/main">
  <p:tag name="DVSHAPEID" val="tgVT1ngCRku8TY61QeztSl"/>
</p:tagLst>
</file>

<file path=ppt/tags/tag170.xml><?xml version="1.0" encoding="utf-8"?>
<p:tagLst xmlns:a="http://schemas.openxmlformats.org/drawingml/2006/main" xmlns:r="http://schemas.openxmlformats.org/officeDocument/2006/relationships" xmlns:p="http://schemas.openxmlformats.org/presentationml/2006/main">
  <p:tag name="DVSHAPEID" val="bsOGJY2Bm9K2ICBlvqxbYh"/>
</p:tagLst>
</file>

<file path=ppt/tags/tag171.xml><?xml version="1.0" encoding="utf-8"?>
<p:tagLst xmlns:a="http://schemas.openxmlformats.org/drawingml/2006/main" xmlns:r="http://schemas.openxmlformats.org/officeDocument/2006/relationships" xmlns:p="http://schemas.openxmlformats.org/presentationml/2006/main">
  <p:tag name="DVSECTIONID" val="v7lP2wDPhoZ5u9rtOQsyTK"/>
</p:tagLst>
</file>

<file path=ppt/tags/tag172.xml><?xml version="1.0" encoding="utf-8"?>
<p:tagLst xmlns:a="http://schemas.openxmlformats.org/drawingml/2006/main" xmlns:r="http://schemas.openxmlformats.org/officeDocument/2006/relationships" xmlns:p="http://schemas.openxmlformats.org/presentationml/2006/main">
  <p:tag name="DVSHAPEID" val="Exh4lQJm6IUvB2O9a9t0b3"/>
</p:tagLst>
</file>

<file path=ppt/tags/tag173.xml><?xml version="1.0" encoding="utf-8"?>
<p:tagLst xmlns:a="http://schemas.openxmlformats.org/drawingml/2006/main" xmlns:r="http://schemas.openxmlformats.org/officeDocument/2006/relationships" xmlns:p="http://schemas.openxmlformats.org/presentationml/2006/main">
  <p:tag name="DVSHAPEID" val="dfxRd2NlUGi5b1TJXrUAgz"/>
</p:tagLst>
</file>

<file path=ppt/tags/tag174.xml><?xml version="1.0" encoding="utf-8"?>
<p:tagLst xmlns:a="http://schemas.openxmlformats.org/drawingml/2006/main" xmlns:r="http://schemas.openxmlformats.org/officeDocument/2006/relationships" xmlns:p="http://schemas.openxmlformats.org/presentationml/2006/main">
  <p:tag name="DVSHAPEID" val="EFm25KR4kotBj1xtDGzKOd"/>
</p:tagLst>
</file>

<file path=ppt/tags/tag175.xml><?xml version="1.0" encoding="utf-8"?>
<p:tagLst xmlns:a="http://schemas.openxmlformats.org/drawingml/2006/main" xmlns:r="http://schemas.openxmlformats.org/officeDocument/2006/relationships" xmlns:p="http://schemas.openxmlformats.org/presentationml/2006/main">
  <p:tag name="DVSECTIONID" val="Qn4xqxnK7YnN3gv0qHuSht"/>
</p:tagLst>
</file>

<file path=ppt/tags/tag176.xml><?xml version="1.0" encoding="utf-8"?>
<p:tagLst xmlns:a="http://schemas.openxmlformats.org/drawingml/2006/main" xmlns:r="http://schemas.openxmlformats.org/officeDocument/2006/relationships" xmlns:p="http://schemas.openxmlformats.org/presentationml/2006/main">
  <p:tag name="DVSHAPEID" val="umg6xTO9YOMpkdMdNEELZX"/>
</p:tagLst>
</file>

<file path=ppt/tags/tag177.xml><?xml version="1.0" encoding="utf-8"?>
<p:tagLst xmlns:a="http://schemas.openxmlformats.org/drawingml/2006/main" xmlns:r="http://schemas.openxmlformats.org/officeDocument/2006/relationships" xmlns:p="http://schemas.openxmlformats.org/presentationml/2006/main">
  <p:tag name="DVSECTIONID" val="MFjgo8StrAiVUGYT4EAStG"/>
</p:tagLst>
</file>

<file path=ppt/tags/tag178.xml><?xml version="1.0" encoding="utf-8"?>
<p:tagLst xmlns:a="http://schemas.openxmlformats.org/drawingml/2006/main" xmlns:r="http://schemas.openxmlformats.org/officeDocument/2006/relationships" xmlns:p="http://schemas.openxmlformats.org/presentationml/2006/main">
  <p:tag name="DVSHAPEID" val="qFQUnnRXVEsWTPXACYbW9k"/>
</p:tagLst>
</file>

<file path=ppt/tags/tag179.xml><?xml version="1.0" encoding="utf-8"?>
<p:tagLst xmlns:a="http://schemas.openxmlformats.org/drawingml/2006/main" xmlns:r="http://schemas.openxmlformats.org/officeDocument/2006/relationships" xmlns:p="http://schemas.openxmlformats.org/presentationml/2006/main">
  <p:tag name="DVSHAPEID" val="DL6bfcTqO3KxWAgCvqi0S8"/>
</p:tagLst>
</file>

<file path=ppt/tags/tag18.xml><?xml version="1.0" encoding="utf-8"?>
<p:tagLst xmlns:a="http://schemas.openxmlformats.org/drawingml/2006/main" xmlns:r="http://schemas.openxmlformats.org/officeDocument/2006/relationships" xmlns:p="http://schemas.openxmlformats.org/presentationml/2006/main">
  <p:tag name="DVSHAPEID" val="52YfdLBTHRKUe2tBVTG1y2"/>
</p:tagLst>
</file>

<file path=ppt/tags/tag180.xml><?xml version="1.0" encoding="utf-8"?>
<p:tagLst xmlns:a="http://schemas.openxmlformats.org/drawingml/2006/main" xmlns:r="http://schemas.openxmlformats.org/officeDocument/2006/relationships" xmlns:p="http://schemas.openxmlformats.org/presentationml/2006/main">
  <p:tag name="DVSECTIONID" val="b9PUk21SGx0nAoe99fRExN"/>
</p:tagLst>
</file>

<file path=ppt/tags/tag181.xml><?xml version="1.0" encoding="utf-8"?>
<p:tagLst xmlns:a="http://schemas.openxmlformats.org/drawingml/2006/main" xmlns:r="http://schemas.openxmlformats.org/officeDocument/2006/relationships" xmlns:p="http://schemas.openxmlformats.org/presentationml/2006/main">
  <p:tag name="DVSHAPEID" val="XokXgd2Gz2N625Nc8F3vQo"/>
</p:tagLst>
</file>

<file path=ppt/tags/tag182.xml><?xml version="1.0" encoding="utf-8"?>
<p:tagLst xmlns:a="http://schemas.openxmlformats.org/drawingml/2006/main" xmlns:r="http://schemas.openxmlformats.org/officeDocument/2006/relationships" xmlns:p="http://schemas.openxmlformats.org/presentationml/2006/main">
  <p:tag name="DVSHAPEID" val="clSmkZsLE8rvNIQhVGo8uH"/>
</p:tagLst>
</file>

<file path=ppt/tags/tag183.xml><?xml version="1.0" encoding="utf-8"?>
<p:tagLst xmlns:a="http://schemas.openxmlformats.org/drawingml/2006/main" xmlns:r="http://schemas.openxmlformats.org/officeDocument/2006/relationships" xmlns:p="http://schemas.openxmlformats.org/presentationml/2006/main">
  <p:tag name="DVSHAPEID" val="JQyaOjiDXniybY4TT2dNoE"/>
</p:tagLst>
</file>

<file path=ppt/tags/tag184.xml><?xml version="1.0" encoding="utf-8"?>
<p:tagLst xmlns:a="http://schemas.openxmlformats.org/drawingml/2006/main" xmlns:r="http://schemas.openxmlformats.org/officeDocument/2006/relationships" xmlns:p="http://schemas.openxmlformats.org/presentationml/2006/main">
  <p:tag name="DVSECTIONID" val="nk7nm3PUVYe5cgmXobJPVb"/>
</p:tagLst>
</file>

<file path=ppt/tags/tag185.xml><?xml version="1.0" encoding="utf-8"?>
<p:tagLst xmlns:a="http://schemas.openxmlformats.org/drawingml/2006/main" xmlns:r="http://schemas.openxmlformats.org/officeDocument/2006/relationships" xmlns:p="http://schemas.openxmlformats.org/presentationml/2006/main">
  <p:tag name="DVSHAPEID" val="bbhEfN2ytKDrLFGOcxupgk"/>
</p:tagLst>
</file>

<file path=ppt/tags/tag186.xml><?xml version="1.0" encoding="utf-8"?>
<p:tagLst xmlns:a="http://schemas.openxmlformats.org/drawingml/2006/main" xmlns:r="http://schemas.openxmlformats.org/officeDocument/2006/relationships" xmlns:p="http://schemas.openxmlformats.org/presentationml/2006/main">
  <p:tag name="DVSHAPEID" val="4LbrNICspQiqx0sAtjoA3b"/>
</p:tagLst>
</file>

<file path=ppt/tags/tag187.xml><?xml version="1.0" encoding="utf-8"?>
<p:tagLst xmlns:a="http://schemas.openxmlformats.org/drawingml/2006/main" xmlns:r="http://schemas.openxmlformats.org/officeDocument/2006/relationships" xmlns:p="http://schemas.openxmlformats.org/presentationml/2006/main">
  <p:tag name="DVSHAPEID" val="SmuLbO51ddpq5DZnHowgqX"/>
</p:tagLst>
</file>

<file path=ppt/tags/tag188.xml><?xml version="1.0" encoding="utf-8"?>
<p:tagLst xmlns:a="http://schemas.openxmlformats.org/drawingml/2006/main" xmlns:r="http://schemas.openxmlformats.org/officeDocument/2006/relationships" xmlns:p="http://schemas.openxmlformats.org/presentationml/2006/main">
  <p:tag name="DVSECTIONID" val="Ux5zFUvl1P9nDIyv0ueRgC"/>
</p:tagLst>
</file>

<file path=ppt/tags/tag189.xml><?xml version="1.0" encoding="utf-8"?>
<p:tagLst xmlns:a="http://schemas.openxmlformats.org/drawingml/2006/main" xmlns:r="http://schemas.openxmlformats.org/officeDocument/2006/relationships" xmlns:p="http://schemas.openxmlformats.org/presentationml/2006/main">
  <p:tag name="DVSHAPEID" val="dwRMfrb16AMDBRvaW3uPmU"/>
</p:tagLst>
</file>

<file path=ppt/tags/tag19.xml><?xml version="1.0" encoding="utf-8"?>
<p:tagLst xmlns:a="http://schemas.openxmlformats.org/drawingml/2006/main" xmlns:r="http://schemas.openxmlformats.org/officeDocument/2006/relationships" xmlns:p="http://schemas.openxmlformats.org/presentationml/2006/main">
  <p:tag name="DVSHAPEID" val="IPGRodz6FH87bTVMau0YDC"/>
</p:tagLst>
</file>

<file path=ppt/tags/tag190.xml><?xml version="1.0" encoding="utf-8"?>
<p:tagLst xmlns:a="http://schemas.openxmlformats.org/drawingml/2006/main" xmlns:r="http://schemas.openxmlformats.org/officeDocument/2006/relationships" xmlns:p="http://schemas.openxmlformats.org/presentationml/2006/main">
  <p:tag name="DVSHAPEID" val="BAHRctNd1vLqsQajuqSihS"/>
</p:tagLst>
</file>

<file path=ppt/tags/tag191.xml><?xml version="1.0" encoding="utf-8"?>
<p:tagLst xmlns:a="http://schemas.openxmlformats.org/drawingml/2006/main" xmlns:r="http://schemas.openxmlformats.org/officeDocument/2006/relationships" xmlns:p="http://schemas.openxmlformats.org/presentationml/2006/main">
  <p:tag name="DVSHAPEID" val="39DzqguOoOm3sUparnCR2Y"/>
</p:tagLst>
</file>

<file path=ppt/tags/tag192.xml><?xml version="1.0" encoding="utf-8"?>
<p:tagLst xmlns:a="http://schemas.openxmlformats.org/drawingml/2006/main" xmlns:r="http://schemas.openxmlformats.org/officeDocument/2006/relationships" xmlns:p="http://schemas.openxmlformats.org/presentationml/2006/main">
  <p:tag name="DVSECTIONID" val="nvU4IFr1bYULdOJsRIkWm9"/>
</p:tagLst>
</file>

<file path=ppt/tags/tag193.xml><?xml version="1.0" encoding="utf-8"?>
<p:tagLst xmlns:a="http://schemas.openxmlformats.org/drawingml/2006/main" xmlns:r="http://schemas.openxmlformats.org/officeDocument/2006/relationships" xmlns:p="http://schemas.openxmlformats.org/presentationml/2006/main">
  <p:tag name="DVSHAPEID" val="sFri8bP2Yvu52egMPhwMBs"/>
</p:tagLst>
</file>

<file path=ppt/tags/tag194.xml><?xml version="1.0" encoding="utf-8"?>
<p:tagLst xmlns:a="http://schemas.openxmlformats.org/drawingml/2006/main" xmlns:r="http://schemas.openxmlformats.org/officeDocument/2006/relationships" xmlns:p="http://schemas.openxmlformats.org/presentationml/2006/main">
  <p:tag name="DVSECTIONID" val="ErYSoOANvw2O23SgSed66S"/>
</p:tagLst>
</file>

<file path=ppt/tags/tag195.xml><?xml version="1.0" encoding="utf-8"?>
<p:tagLst xmlns:a="http://schemas.openxmlformats.org/drawingml/2006/main" xmlns:r="http://schemas.openxmlformats.org/officeDocument/2006/relationships" xmlns:p="http://schemas.openxmlformats.org/presentationml/2006/main">
  <p:tag name="DVSHAPEID" val="QLYqqHm5XoevfNYn2fR9HP"/>
</p:tagLst>
</file>

<file path=ppt/tags/tag196.xml><?xml version="1.0" encoding="utf-8"?>
<p:tagLst xmlns:a="http://schemas.openxmlformats.org/drawingml/2006/main" xmlns:r="http://schemas.openxmlformats.org/officeDocument/2006/relationships" xmlns:p="http://schemas.openxmlformats.org/presentationml/2006/main">
  <p:tag name="DVSHAPEID" val="gXi0cULfYKCC64Bi0mTjq8"/>
</p:tagLst>
</file>

<file path=ppt/tags/tag197.xml><?xml version="1.0" encoding="utf-8"?>
<p:tagLst xmlns:a="http://schemas.openxmlformats.org/drawingml/2006/main" xmlns:r="http://schemas.openxmlformats.org/officeDocument/2006/relationships" xmlns:p="http://schemas.openxmlformats.org/presentationml/2006/main">
  <p:tag name="DVSECTIONID" val="rI5qibCntcyPXSJdf35Ixa"/>
</p:tagLst>
</file>

<file path=ppt/tags/tag198.xml><?xml version="1.0" encoding="utf-8"?>
<p:tagLst xmlns:a="http://schemas.openxmlformats.org/drawingml/2006/main" xmlns:r="http://schemas.openxmlformats.org/officeDocument/2006/relationships" xmlns:p="http://schemas.openxmlformats.org/presentationml/2006/main">
  <p:tag name="DVSHAPEID" val="VY9LyLg6nuO0u07qusjHpt"/>
</p:tagLst>
</file>

<file path=ppt/tags/tag199.xml><?xml version="1.0" encoding="utf-8"?>
<p:tagLst xmlns:a="http://schemas.openxmlformats.org/drawingml/2006/main" xmlns:r="http://schemas.openxmlformats.org/officeDocument/2006/relationships" xmlns:p="http://schemas.openxmlformats.org/presentationml/2006/main">
  <p:tag name="DVSECTIONID" val="ds4CWCepecZM0gMYvpb83Q"/>
</p:tagLst>
</file>

<file path=ppt/tags/tag2.xml><?xml version="1.0" encoding="utf-8"?>
<p:tagLst xmlns:a="http://schemas.openxmlformats.org/drawingml/2006/main" xmlns:r="http://schemas.openxmlformats.org/officeDocument/2006/relationships" xmlns:p="http://schemas.openxmlformats.org/presentationml/2006/main">
  <p:tag name="DVSHAPEID" val="4Ay6mUo9TgR0w2z29STX1S"/>
</p:tagLst>
</file>

<file path=ppt/tags/tag20.xml><?xml version="1.0" encoding="utf-8"?>
<p:tagLst xmlns:a="http://schemas.openxmlformats.org/drawingml/2006/main" xmlns:r="http://schemas.openxmlformats.org/officeDocument/2006/relationships" xmlns:p="http://schemas.openxmlformats.org/presentationml/2006/main">
  <p:tag name="DVSHAPEID" val="oZJ3xfjFNRN2j8zmmokAc3"/>
</p:tagLst>
</file>

<file path=ppt/tags/tag200.xml><?xml version="1.0" encoding="utf-8"?>
<p:tagLst xmlns:a="http://schemas.openxmlformats.org/drawingml/2006/main" xmlns:r="http://schemas.openxmlformats.org/officeDocument/2006/relationships" xmlns:p="http://schemas.openxmlformats.org/presentationml/2006/main">
  <p:tag name="DVSHAPEID" val="SCGULKeugnp82kQrm0ZSn8"/>
</p:tagLst>
</file>

<file path=ppt/tags/tag201.xml><?xml version="1.0" encoding="utf-8"?>
<p:tagLst xmlns:a="http://schemas.openxmlformats.org/drawingml/2006/main" xmlns:r="http://schemas.openxmlformats.org/officeDocument/2006/relationships" xmlns:p="http://schemas.openxmlformats.org/presentationml/2006/main">
  <p:tag name="DVSHAPEID" val="O6zBaASqZIIs5x4D0vSSeq"/>
</p:tagLst>
</file>

<file path=ppt/tags/tag202.xml><?xml version="1.0" encoding="utf-8"?>
<p:tagLst xmlns:a="http://schemas.openxmlformats.org/drawingml/2006/main" xmlns:r="http://schemas.openxmlformats.org/officeDocument/2006/relationships" xmlns:p="http://schemas.openxmlformats.org/presentationml/2006/main">
  <p:tag name="DVSECTIONID" val="a6ptaiTBDSafK7GfEIwlq7"/>
</p:tagLst>
</file>

<file path=ppt/tags/tag203.xml><?xml version="1.0" encoding="utf-8"?>
<p:tagLst xmlns:a="http://schemas.openxmlformats.org/drawingml/2006/main" xmlns:r="http://schemas.openxmlformats.org/officeDocument/2006/relationships" xmlns:p="http://schemas.openxmlformats.org/presentationml/2006/main">
  <p:tag name="DVSHAPEID" val="mBiePK9VlLDLukpchKCtTi"/>
</p:tagLst>
</file>

<file path=ppt/tags/tag204.xml><?xml version="1.0" encoding="utf-8"?>
<p:tagLst xmlns:a="http://schemas.openxmlformats.org/drawingml/2006/main" xmlns:r="http://schemas.openxmlformats.org/officeDocument/2006/relationships" xmlns:p="http://schemas.openxmlformats.org/presentationml/2006/main">
  <p:tag name="DVSHAPEID" val="cFaFHNZ9GLmm3uOjlRCznW"/>
</p:tagLst>
</file>

<file path=ppt/tags/tag205.xml><?xml version="1.0" encoding="utf-8"?>
<p:tagLst xmlns:a="http://schemas.openxmlformats.org/drawingml/2006/main" xmlns:r="http://schemas.openxmlformats.org/officeDocument/2006/relationships" xmlns:p="http://schemas.openxmlformats.org/presentationml/2006/main">
  <p:tag name="DVSECTIONID" val="tSuKLxDvxkgdzOzZK8beES"/>
</p:tagLst>
</file>

<file path=ppt/tags/tag206.xml><?xml version="1.0" encoding="utf-8"?>
<p:tagLst xmlns:a="http://schemas.openxmlformats.org/drawingml/2006/main" xmlns:r="http://schemas.openxmlformats.org/officeDocument/2006/relationships" xmlns:p="http://schemas.openxmlformats.org/presentationml/2006/main">
  <p:tag name="DVSHAPEID" val="z9UTe7ba4ojxOghjs7Yc1N"/>
</p:tagLst>
</file>

<file path=ppt/tags/tag207.xml><?xml version="1.0" encoding="utf-8"?>
<p:tagLst xmlns:a="http://schemas.openxmlformats.org/drawingml/2006/main" xmlns:r="http://schemas.openxmlformats.org/officeDocument/2006/relationships" xmlns:p="http://schemas.openxmlformats.org/presentationml/2006/main">
  <p:tag name="DVSHAPEID" val="Gcv3WJcSq414AfK6orSLYe"/>
</p:tagLst>
</file>

<file path=ppt/tags/tag208.xml><?xml version="1.0" encoding="utf-8"?>
<p:tagLst xmlns:a="http://schemas.openxmlformats.org/drawingml/2006/main" xmlns:r="http://schemas.openxmlformats.org/officeDocument/2006/relationships" xmlns:p="http://schemas.openxmlformats.org/presentationml/2006/main">
  <p:tag name="DVSECTIONID" val="cKv054mdA76uEtwjq7FFmY"/>
</p:tagLst>
</file>

<file path=ppt/tags/tag209.xml><?xml version="1.0" encoding="utf-8"?>
<p:tagLst xmlns:a="http://schemas.openxmlformats.org/drawingml/2006/main" xmlns:r="http://schemas.openxmlformats.org/officeDocument/2006/relationships" xmlns:p="http://schemas.openxmlformats.org/presentationml/2006/main">
  <p:tag name="DVSHAPEID" val="5qa9LMSeLIGSo4RFWTFiq2"/>
</p:tagLst>
</file>

<file path=ppt/tags/tag21.xml><?xml version="1.0" encoding="utf-8"?>
<p:tagLst xmlns:a="http://schemas.openxmlformats.org/drawingml/2006/main" xmlns:r="http://schemas.openxmlformats.org/officeDocument/2006/relationships" xmlns:p="http://schemas.openxmlformats.org/presentationml/2006/main">
  <p:tag name="DVSHAPEID" val="L6QAG9Jc0Ao5rG7kFkN0Th"/>
</p:tagLst>
</file>

<file path=ppt/tags/tag210.xml><?xml version="1.0" encoding="utf-8"?>
<p:tagLst xmlns:a="http://schemas.openxmlformats.org/drawingml/2006/main" xmlns:r="http://schemas.openxmlformats.org/officeDocument/2006/relationships" xmlns:p="http://schemas.openxmlformats.org/presentationml/2006/main">
  <p:tag name="DVSHAPEID" val="RpdRauyxGfgeF4PWjAklmn"/>
</p:tagLst>
</file>

<file path=ppt/tags/tag211.xml><?xml version="1.0" encoding="utf-8"?>
<p:tagLst xmlns:a="http://schemas.openxmlformats.org/drawingml/2006/main" xmlns:r="http://schemas.openxmlformats.org/officeDocument/2006/relationships" xmlns:p="http://schemas.openxmlformats.org/presentationml/2006/main">
  <p:tag name="DVSHAPEID" val="NL4ssKaMZ3x2zLWTCoGd2q"/>
</p:tagLst>
</file>

<file path=ppt/tags/tag212.xml><?xml version="1.0" encoding="utf-8"?>
<p:tagLst xmlns:a="http://schemas.openxmlformats.org/drawingml/2006/main" xmlns:r="http://schemas.openxmlformats.org/officeDocument/2006/relationships" xmlns:p="http://schemas.openxmlformats.org/presentationml/2006/main">
  <p:tag name="DVSECTIONID" val="tNxWqo56Hjo1BiUfjbTYyS"/>
</p:tagLst>
</file>

<file path=ppt/tags/tag213.xml><?xml version="1.0" encoding="utf-8"?>
<p:tagLst xmlns:a="http://schemas.openxmlformats.org/drawingml/2006/main" xmlns:r="http://schemas.openxmlformats.org/officeDocument/2006/relationships" xmlns:p="http://schemas.openxmlformats.org/presentationml/2006/main">
  <p:tag name="DVSHAPEID" val="dIRHvHyURcO2xxlfnmN3Vw"/>
</p:tagLst>
</file>

<file path=ppt/tags/tag214.xml><?xml version="1.0" encoding="utf-8"?>
<p:tagLst xmlns:a="http://schemas.openxmlformats.org/drawingml/2006/main" xmlns:r="http://schemas.openxmlformats.org/officeDocument/2006/relationships" xmlns:p="http://schemas.openxmlformats.org/presentationml/2006/main">
  <p:tag name="DVSHAPEID" val="daVffkSxKjeFR1hWUgfjua"/>
</p:tagLst>
</file>

<file path=ppt/tags/tag215.xml><?xml version="1.0" encoding="utf-8"?>
<p:tagLst xmlns:a="http://schemas.openxmlformats.org/drawingml/2006/main" xmlns:r="http://schemas.openxmlformats.org/officeDocument/2006/relationships" xmlns:p="http://schemas.openxmlformats.org/presentationml/2006/main">
  <p:tag name="DVSHAPEID" val="LVQ1mUczbMqGuGLgsd2jsu"/>
</p:tagLst>
</file>

<file path=ppt/tags/tag216.xml><?xml version="1.0" encoding="utf-8"?>
<p:tagLst xmlns:a="http://schemas.openxmlformats.org/drawingml/2006/main" xmlns:r="http://schemas.openxmlformats.org/officeDocument/2006/relationships" xmlns:p="http://schemas.openxmlformats.org/presentationml/2006/main">
  <p:tag name="DVSECTIONID" val="HNbWLzBUUQn7UK9Yflogy6"/>
</p:tagLst>
</file>

<file path=ppt/tags/tag217.xml><?xml version="1.0" encoding="utf-8"?>
<p:tagLst xmlns:a="http://schemas.openxmlformats.org/drawingml/2006/main" xmlns:r="http://schemas.openxmlformats.org/officeDocument/2006/relationships" xmlns:p="http://schemas.openxmlformats.org/presentationml/2006/main">
  <p:tag name="DVSHAPEID" val="bCAnhhpuqyhORK6CTSuQBm"/>
</p:tagLst>
</file>

<file path=ppt/tags/tag218.xml><?xml version="1.0" encoding="utf-8"?>
<p:tagLst xmlns:a="http://schemas.openxmlformats.org/drawingml/2006/main" xmlns:r="http://schemas.openxmlformats.org/officeDocument/2006/relationships" xmlns:p="http://schemas.openxmlformats.org/presentationml/2006/main">
  <p:tag name="DVSHAPEID" val="ta2DX4R9IP1UPivW7FxGs7"/>
</p:tagLst>
</file>

<file path=ppt/tags/tag219.xml><?xml version="1.0" encoding="utf-8"?>
<p:tagLst xmlns:a="http://schemas.openxmlformats.org/drawingml/2006/main" xmlns:r="http://schemas.openxmlformats.org/officeDocument/2006/relationships" xmlns:p="http://schemas.openxmlformats.org/presentationml/2006/main">
  <p:tag name="DVSECTIONID" val="vg1z2RcFQU4sfgayYVV1KH"/>
</p:tagLst>
</file>

<file path=ppt/tags/tag22.xml><?xml version="1.0" encoding="utf-8"?>
<p:tagLst xmlns:a="http://schemas.openxmlformats.org/drawingml/2006/main" xmlns:r="http://schemas.openxmlformats.org/officeDocument/2006/relationships" xmlns:p="http://schemas.openxmlformats.org/presentationml/2006/main">
  <p:tag name="DVSHAPEID" val="k8AMdO7CE2qleCcXyaVBRc"/>
</p:tagLst>
</file>

<file path=ppt/tags/tag220.xml><?xml version="1.0" encoding="utf-8"?>
<p:tagLst xmlns:a="http://schemas.openxmlformats.org/drawingml/2006/main" xmlns:r="http://schemas.openxmlformats.org/officeDocument/2006/relationships" xmlns:p="http://schemas.openxmlformats.org/presentationml/2006/main">
  <p:tag name="DVSHAPEID" val="wrTPNp9QS7RwX6BO2yexLX"/>
</p:tagLst>
</file>

<file path=ppt/tags/tag221.xml><?xml version="1.0" encoding="utf-8"?>
<p:tagLst xmlns:a="http://schemas.openxmlformats.org/drawingml/2006/main" xmlns:r="http://schemas.openxmlformats.org/officeDocument/2006/relationships" xmlns:p="http://schemas.openxmlformats.org/presentationml/2006/main">
  <p:tag name="DVSHAPEID" val="lRs00ScSZAQAVn7TGerDOU"/>
</p:tagLst>
</file>

<file path=ppt/tags/tag222.xml><?xml version="1.0" encoding="utf-8"?>
<p:tagLst xmlns:a="http://schemas.openxmlformats.org/drawingml/2006/main" xmlns:r="http://schemas.openxmlformats.org/officeDocument/2006/relationships" xmlns:p="http://schemas.openxmlformats.org/presentationml/2006/main">
  <p:tag name="DVSHAPEID" val="FF9HVlY9z7e5kArdv3DdI8"/>
</p:tagLst>
</file>

<file path=ppt/tags/tag223.xml><?xml version="1.0" encoding="utf-8"?>
<p:tagLst xmlns:a="http://schemas.openxmlformats.org/drawingml/2006/main" xmlns:r="http://schemas.openxmlformats.org/officeDocument/2006/relationships" xmlns:p="http://schemas.openxmlformats.org/presentationml/2006/main">
  <p:tag name="DVSECTIONID" val="duEksL6DE1kAx9U5tGlW0V"/>
</p:tagLst>
</file>

<file path=ppt/tags/tag224.xml><?xml version="1.0" encoding="utf-8"?>
<p:tagLst xmlns:a="http://schemas.openxmlformats.org/drawingml/2006/main" xmlns:r="http://schemas.openxmlformats.org/officeDocument/2006/relationships" xmlns:p="http://schemas.openxmlformats.org/presentationml/2006/main">
  <p:tag name="DVSHAPEID" val="u0a4Btmc3bhMO4zETCDAku"/>
</p:tagLst>
</file>

<file path=ppt/tags/tag225.xml><?xml version="1.0" encoding="utf-8"?>
<p:tagLst xmlns:a="http://schemas.openxmlformats.org/drawingml/2006/main" xmlns:r="http://schemas.openxmlformats.org/officeDocument/2006/relationships" xmlns:p="http://schemas.openxmlformats.org/presentationml/2006/main">
  <p:tag name="DVSHAPEID" val="VMuU1QIMHv2nrUD2lhr5SI"/>
</p:tagLst>
</file>

<file path=ppt/tags/tag226.xml><?xml version="1.0" encoding="utf-8"?>
<p:tagLst xmlns:a="http://schemas.openxmlformats.org/drawingml/2006/main" xmlns:r="http://schemas.openxmlformats.org/officeDocument/2006/relationships" xmlns:p="http://schemas.openxmlformats.org/presentationml/2006/main">
  <p:tag name="DVSECTIONID" val="Hsacp5jMQgcVPjNA6mF3Z8"/>
</p:tagLst>
</file>

<file path=ppt/tags/tag227.xml><?xml version="1.0" encoding="utf-8"?>
<p:tagLst xmlns:a="http://schemas.openxmlformats.org/drawingml/2006/main" xmlns:r="http://schemas.openxmlformats.org/officeDocument/2006/relationships" xmlns:p="http://schemas.openxmlformats.org/presentationml/2006/main">
  <p:tag name="DVSHAPEID" val="1oxqPL1S9fEnq0z4WvI4zu"/>
</p:tagLst>
</file>

<file path=ppt/tags/tag228.xml><?xml version="1.0" encoding="utf-8"?>
<p:tagLst xmlns:a="http://schemas.openxmlformats.org/drawingml/2006/main" xmlns:r="http://schemas.openxmlformats.org/officeDocument/2006/relationships" xmlns:p="http://schemas.openxmlformats.org/presentationml/2006/main">
  <p:tag name="DVSHAPEID" val="qrO0ItDBuH2zxz44jP4ZEQ"/>
</p:tagLst>
</file>

<file path=ppt/tags/tag229.xml><?xml version="1.0" encoding="utf-8"?>
<p:tagLst xmlns:a="http://schemas.openxmlformats.org/drawingml/2006/main" xmlns:r="http://schemas.openxmlformats.org/officeDocument/2006/relationships" xmlns:p="http://schemas.openxmlformats.org/presentationml/2006/main">
  <p:tag name="DVSECTIONID" val="dL32rvbYDBFzXTaQ2szapi"/>
</p:tagLst>
</file>

<file path=ppt/tags/tag23.xml><?xml version="1.0" encoding="utf-8"?>
<p:tagLst xmlns:a="http://schemas.openxmlformats.org/drawingml/2006/main" xmlns:r="http://schemas.openxmlformats.org/officeDocument/2006/relationships" xmlns:p="http://schemas.openxmlformats.org/presentationml/2006/main">
  <p:tag name="DVSHAPEID" val="EdHSe2I0Nc9uMI0TVV4nVl"/>
</p:tagLst>
</file>

<file path=ppt/tags/tag230.xml><?xml version="1.0" encoding="utf-8"?>
<p:tagLst xmlns:a="http://schemas.openxmlformats.org/drawingml/2006/main" xmlns:r="http://schemas.openxmlformats.org/officeDocument/2006/relationships" xmlns:p="http://schemas.openxmlformats.org/presentationml/2006/main">
  <p:tag name="DVSHAPEID" val="H1BYsuNwL65y61mMphE07h"/>
</p:tagLst>
</file>

<file path=ppt/tags/tag231.xml><?xml version="1.0" encoding="utf-8"?>
<p:tagLst xmlns:a="http://schemas.openxmlformats.org/drawingml/2006/main" xmlns:r="http://schemas.openxmlformats.org/officeDocument/2006/relationships" xmlns:p="http://schemas.openxmlformats.org/presentationml/2006/main">
  <p:tag name="DVSHAPEID" val="GnbeG9R0678qaro1qH4tOJ"/>
</p:tagLst>
</file>

<file path=ppt/tags/tag232.xml><?xml version="1.0" encoding="utf-8"?>
<p:tagLst xmlns:a="http://schemas.openxmlformats.org/drawingml/2006/main" xmlns:r="http://schemas.openxmlformats.org/officeDocument/2006/relationships" xmlns:p="http://schemas.openxmlformats.org/presentationml/2006/main">
  <p:tag name="DVSECTIONID" val="W6vIUiPXk1uh9zEAbQU0Da"/>
</p:tagLst>
</file>

<file path=ppt/tags/tag233.xml><?xml version="1.0" encoding="utf-8"?>
<p:tagLst xmlns:a="http://schemas.openxmlformats.org/drawingml/2006/main" xmlns:r="http://schemas.openxmlformats.org/officeDocument/2006/relationships" xmlns:p="http://schemas.openxmlformats.org/presentationml/2006/main">
  <p:tag name="DVSHAPEID" val="OGqGYsKwgYRiVh4nfHdTzg"/>
</p:tagLst>
</file>

<file path=ppt/tags/tag234.xml><?xml version="1.0" encoding="utf-8"?>
<p:tagLst xmlns:a="http://schemas.openxmlformats.org/drawingml/2006/main" xmlns:r="http://schemas.openxmlformats.org/officeDocument/2006/relationships" xmlns:p="http://schemas.openxmlformats.org/presentationml/2006/main">
  <p:tag name="DVSHAPEID" val="RapEZDy3W3CIL1rvvlsufN"/>
</p:tagLst>
</file>

<file path=ppt/tags/tag235.xml><?xml version="1.0" encoding="utf-8"?>
<p:tagLst xmlns:a="http://schemas.openxmlformats.org/drawingml/2006/main" xmlns:r="http://schemas.openxmlformats.org/officeDocument/2006/relationships" xmlns:p="http://schemas.openxmlformats.org/presentationml/2006/main">
  <p:tag name="DVSECTIONID" val="NCFval2tyyEheROvrWJMVG"/>
</p:tagLst>
</file>

<file path=ppt/tags/tag236.xml><?xml version="1.0" encoding="utf-8"?>
<p:tagLst xmlns:a="http://schemas.openxmlformats.org/drawingml/2006/main" xmlns:r="http://schemas.openxmlformats.org/officeDocument/2006/relationships" xmlns:p="http://schemas.openxmlformats.org/presentationml/2006/main">
  <p:tag name="DVSHAPEID" val="hrQfsEQWBBejnaWeX6FkGQ"/>
</p:tagLst>
</file>

<file path=ppt/tags/tag237.xml><?xml version="1.0" encoding="utf-8"?>
<p:tagLst xmlns:a="http://schemas.openxmlformats.org/drawingml/2006/main" xmlns:r="http://schemas.openxmlformats.org/officeDocument/2006/relationships" xmlns:p="http://schemas.openxmlformats.org/presentationml/2006/main">
  <p:tag name="DVSHAPEID" val="nRGdpYxKrIWx9aOLoCvcD0"/>
</p:tagLst>
</file>

<file path=ppt/tags/tag238.xml><?xml version="1.0" encoding="utf-8"?>
<p:tagLst xmlns:a="http://schemas.openxmlformats.org/drawingml/2006/main" xmlns:r="http://schemas.openxmlformats.org/officeDocument/2006/relationships" xmlns:p="http://schemas.openxmlformats.org/presentationml/2006/main">
  <p:tag name="DVSECTIONID" val="8Z1p3v4PZDvc0T46bQUNyb"/>
</p:tagLst>
</file>

<file path=ppt/tags/tag239.xml><?xml version="1.0" encoding="utf-8"?>
<p:tagLst xmlns:a="http://schemas.openxmlformats.org/drawingml/2006/main" xmlns:r="http://schemas.openxmlformats.org/officeDocument/2006/relationships" xmlns:p="http://schemas.openxmlformats.org/presentationml/2006/main">
  <p:tag name="DVSHAPEID" val="BapMQ0z5X4FuBrNI1NnUgd"/>
</p:tagLst>
</file>

<file path=ppt/tags/tag24.xml><?xml version="1.0" encoding="utf-8"?>
<p:tagLst xmlns:a="http://schemas.openxmlformats.org/drawingml/2006/main" xmlns:r="http://schemas.openxmlformats.org/officeDocument/2006/relationships" xmlns:p="http://schemas.openxmlformats.org/presentationml/2006/main">
  <p:tag name="DVSHAPEID" val="F5su7ILC4ip7um5kz5UEfe"/>
</p:tagLst>
</file>

<file path=ppt/tags/tag240.xml><?xml version="1.0" encoding="utf-8"?>
<p:tagLst xmlns:a="http://schemas.openxmlformats.org/drawingml/2006/main" xmlns:r="http://schemas.openxmlformats.org/officeDocument/2006/relationships" xmlns:p="http://schemas.openxmlformats.org/presentationml/2006/main">
  <p:tag name="DVSHAPEID" val="HCv4ZpXWF9lm9U2FUacT5s"/>
</p:tagLst>
</file>

<file path=ppt/tags/tag241.xml><?xml version="1.0" encoding="utf-8"?>
<p:tagLst xmlns:a="http://schemas.openxmlformats.org/drawingml/2006/main" xmlns:r="http://schemas.openxmlformats.org/officeDocument/2006/relationships" xmlns:p="http://schemas.openxmlformats.org/presentationml/2006/main">
  <p:tag name="DVSHAPEID" val="n4au6UmSQ7aotMgL0981pw"/>
</p:tagLst>
</file>

<file path=ppt/tags/tag242.xml><?xml version="1.0" encoding="utf-8"?>
<p:tagLst xmlns:a="http://schemas.openxmlformats.org/drawingml/2006/main" xmlns:r="http://schemas.openxmlformats.org/officeDocument/2006/relationships" xmlns:p="http://schemas.openxmlformats.org/presentationml/2006/main">
  <p:tag name="DVSECTIONID" val="695mG59DHSZfn316tGdq5B"/>
</p:tagLst>
</file>

<file path=ppt/tags/tag243.xml><?xml version="1.0" encoding="utf-8"?>
<p:tagLst xmlns:a="http://schemas.openxmlformats.org/drawingml/2006/main" xmlns:r="http://schemas.openxmlformats.org/officeDocument/2006/relationships" xmlns:p="http://schemas.openxmlformats.org/presentationml/2006/main">
  <p:tag name="DVSHAPEID" val="9ehSFlTcIm7efqUuj3zMid"/>
</p:tagLst>
</file>

<file path=ppt/tags/tag244.xml><?xml version="1.0" encoding="utf-8"?>
<p:tagLst xmlns:a="http://schemas.openxmlformats.org/drawingml/2006/main" xmlns:r="http://schemas.openxmlformats.org/officeDocument/2006/relationships" xmlns:p="http://schemas.openxmlformats.org/presentationml/2006/main">
  <p:tag name="DVSECTIONID" val="vBPmF2Y2w19XTRkGOYFmVD"/>
</p:tagLst>
</file>

<file path=ppt/tags/tag245.xml><?xml version="1.0" encoding="utf-8"?>
<p:tagLst xmlns:a="http://schemas.openxmlformats.org/drawingml/2006/main" xmlns:r="http://schemas.openxmlformats.org/officeDocument/2006/relationships" xmlns:p="http://schemas.openxmlformats.org/presentationml/2006/main">
  <p:tag name="DVSHAPEID" val="cLrgp893L43QVVddf0ZDpO"/>
</p:tagLst>
</file>

<file path=ppt/tags/tag246.xml><?xml version="1.0" encoding="utf-8"?>
<p:tagLst xmlns:a="http://schemas.openxmlformats.org/drawingml/2006/main" xmlns:r="http://schemas.openxmlformats.org/officeDocument/2006/relationships" xmlns:p="http://schemas.openxmlformats.org/presentationml/2006/main">
  <p:tag name="DVSHAPEID" val="hfxPRvQ4rDdV2wroWL3FA2"/>
</p:tagLst>
</file>

<file path=ppt/tags/tag247.xml><?xml version="1.0" encoding="utf-8"?>
<p:tagLst xmlns:a="http://schemas.openxmlformats.org/drawingml/2006/main" xmlns:r="http://schemas.openxmlformats.org/officeDocument/2006/relationships" xmlns:p="http://schemas.openxmlformats.org/presentationml/2006/main">
  <p:tag name="DVSHAPEID" val="aovYh5NzNFOnucJzgDcGDp"/>
</p:tagLst>
</file>

<file path=ppt/tags/tag248.xml><?xml version="1.0" encoding="utf-8"?>
<p:tagLst xmlns:a="http://schemas.openxmlformats.org/drawingml/2006/main" xmlns:r="http://schemas.openxmlformats.org/officeDocument/2006/relationships" xmlns:p="http://schemas.openxmlformats.org/presentationml/2006/main">
  <p:tag name="DVSECTIONID" val="tVW8QqhhR24lScv6wPpxzu"/>
</p:tagLst>
</file>

<file path=ppt/tags/tag249.xml><?xml version="1.0" encoding="utf-8"?>
<p:tagLst xmlns:a="http://schemas.openxmlformats.org/drawingml/2006/main" xmlns:r="http://schemas.openxmlformats.org/officeDocument/2006/relationships" xmlns:p="http://schemas.openxmlformats.org/presentationml/2006/main">
  <p:tag name="DVSHAPEID" val="fWJv53hdpJqGb1HsXnwz4J"/>
</p:tagLst>
</file>

<file path=ppt/tags/tag25.xml><?xml version="1.0" encoding="utf-8"?>
<p:tagLst xmlns:a="http://schemas.openxmlformats.org/drawingml/2006/main" xmlns:r="http://schemas.openxmlformats.org/officeDocument/2006/relationships" xmlns:p="http://schemas.openxmlformats.org/presentationml/2006/main">
  <p:tag name="DVSHAPEID" val="cJQuWEe0wthiyBqKUZea7Q"/>
</p:tagLst>
</file>

<file path=ppt/tags/tag250.xml><?xml version="1.0" encoding="utf-8"?>
<p:tagLst xmlns:a="http://schemas.openxmlformats.org/drawingml/2006/main" xmlns:r="http://schemas.openxmlformats.org/officeDocument/2006/relationships" xmlns:p="http://schemas.openxmlformats.org/presentationml/2006/main">
  <p:tag name="DVSHAPEID" val="JJOFdB6VB8YZG0olke0DDl"/>
</p:tagLst>
</file>

<file path=ppt/tags/tag251.xml><?xml version="1.0" encoding="utf-8"?>
<p:tagLst xmlns:a="http://schemas.openxmlformats.org/drawingml/2006/main" xmlns:r="http://schemas.openxmlformats.org/officeDocument/2006/relationships" xmlns:p="http://schemas.openxmlformats.org/presentationml/2006/main">
  <p:tag name="DVSECTIONID" val="gghWoXRNHwJZaivSmjAxZe"/>
</p:tagLst>
</file>

<file path=ppt/tags/tag252.xml><?xml version="1.0" encoding="utf-8"?>
<p:tagLst xmlns:a="http://schemas.openxmlformats.org/drawingml/2006/main" xmlns:r="http://schemas.openxmlformats.org/officeDocument/2006/relationships" xmlns:p="http://schemas.openxmlformats.org/presentationml/2006/main">
  <p:tag name="DVSHAPEID" val="OSGjYrsxOC23oZoeYYla8r"/>
</p:tagLst>
</file>

<file path=ppt/tags/tag253.xml><?xml version="1.0" encoding="utf-8"?>
<p:tagLst xmlns:a="http://schemas.openxmlformats.org/drawingml/2006/main" xmlns:r="http://schemas.openxmlformats.org/officeDocument/2006/relationships" xmlns:p="http://schemas.openxmlformats.org/presentationml/2006/main">
  <p:tag name="DVSHAPEID" val="ebxAaDN1hbHh6Yk2WK7EYO"/>
</p:tagLst>
</file>

<file path=ppt/tags/tag254.xml><?xml version="1.0" encoding="utf-8"?>
<p:tagLst xmlns:a="http://schemas.openxmlformats.org/drawingml/2006/main" xmlns:r="http://schemas.openxmlformats.org/officeDocument/2006/relationships" xmlns:p="http://schemas.openxmlformats.org/presentationml/2006/main">
  <p:tag name="DVSHAPEID" val="EriMSef4XimnDvMnhPJNlQ"/>
</p:tagLst>
</file>

<file path=ppt/tags/tag255.xml><?xml version="1.0" encoding="utf-8"?>
<p:tagLst xmlns:a="http://schemas.openxmlformats.org/drawingml/2006/main" xmlns:r="http://schemas.openxmlformats.org/officeDocument/2006/relationships" xmlns:p="http://schemas.openxmlformats.org/presentationml/2006/main">
  <p:tag name="DVSECTIONID" val="VwpOrjlWCcvOyoPqOhRTi1"/>
</p:tagLst>
</file>

<file path=ppt/tags/tag256.xml><?xml version="1.0" encoding="utf-8"?>
<p:tagLst xmlns:a="http://schemas.openxmlformats.org/drawingml/2006/main" xmlns:r="http://schemas.openxmlformats.org/officeDocument/2006/relationships" xmlns:p="http://schemas.openxmlformats.org/presentationml/2006/main">
  <p:tag name="DVSHAPEID" val="qVkgvBmkwXLEjehMEtDtnv"/>
</p:tagLst>
</file>

<file path=ppt/tags/tag257.xml><?xml version="1.0" encoding="utf-8"?>
<p:tagLst xmlns:a="http://schemas.openxmlformats.org/drawingml/2006/main" xmlns:r="http://schemas.openxmlformats.org/officeDocument/2006/relationships" xmlns:p="http://schemas.openxmlformats.org/presentationml/2006/main">
  <p:tag name="DVSHAPEID" val="hqUQU6U9xnFZKHuuuFCuJf"/>
</p:tagLst>
</file>

<file path=ppt/tags/tag258.xml><?xml version="1.0" encoding="utf-8"?>
<p:tagLst xmlns:a="http://schemas.openxmlformats.org/drawingml/2006/main" xmlns:r="http://schemas.openxmlformats.org/officeDocument/2006/relationships" xmlns:p="http://schemas.openxmlformats.org/presentationml/2006/main">
  <p:tag name="DVSHAPEID" val="8MGw633et3zVDUlEGfpnqo"/>
</p:tagLst>
</file>

<file path=ppt/tags/tag259.xml><?xml version="1.0" encoding="utf-8"?>
<p:tagLst xmlns:a="http://schemas.openxmlformats.org/drawingml/2006/main" xmlns:r="http://schemas.openxmlformats.org/officeDocument/2006/relationships" xmlns:p="http://schemas.openxmlformats.org/presentationml/2006/main">
  <p:tag name="DVSHAPEID" val="ZkuAhaZXRSL1h7aoZQ5iTC"/>
</p:tagLst>
</file>

<file path=ppt/tags/tag26.xml><?xml version="1.0" encoding="utf-8"?>
<p:tagLst xmlns:a="http://schemas.openxmlformats.org/drawingml/2006/main" xmlns:r="http://schemas.openxmlformats.org/officeDocument/2006/relationships" xmlns:p="http://schemas.openxmlformats.org/presentationml/2006/main">
  <p:tag name="DVSHAPEID" val="4EdDOBmYth6qTIDDL6o4MW"/>
</p:tagLst>
</file>

<file path=ppt/tags/tag27.xml><?xml version="1.0" encoding="utf-8"?>
<p:tagLst xmlns:a="http://schemas.openxmlformats.org/drawingml/2006/main" xmlns:r="http://schemas.openxmlformats.org/officeDocument/2006/relationships" xmlns:p="http://schemas.openxmlformats.org/presentationml/2006/main">
  <p:tag name="DVSHAPEID" val="QcNtUPbUp47lFchiQCEx00"/>
</p:tagLst>
</file>

<file path=ppt/tags/tag28.xml><?xml version="1.0" encoding="utf-8"?>
<p:tagLst xmlns:a="http://schemas.openxmlformats.org/drawingml/2006/main" xmlns:r="http://schemas.openxmlformats.org/officeDocument/2006/relationships" xmlns:p="http://schemas.openxmlformats.org/presentationml/2006/main">
  <p:tag name="DVSHAPEID" val="b8II6hd8L348N1QkHwNyR1"/>
</p:tagLst>
</file>

<file path=ppt/tags/tag29.xml><?xml version="1.0" encoding="utf-8"?>
<p:tagLst xmlns:a="http://schemas.openxmlformats.org/drawingml/2006/main" xmlns:r="http://schemas.openxmlformats.org/officeDocument/2006/relationships" xmlns:p="http://schemas.openxmlformats.org/presentationml/2006/main">
  <p:tag name="DVSHAPEID" val="jx2qlsgLqeVQ0FKbIUHhi4"/>
</p:tagLst>
</file>

<file path=ppt/tags/tag3.xml><?xml version="1.0" encoding="utf-8"?>
<p:tagLst xmlns:a="http://schemas.openxmlformats.org/drawingml/2006/main" xmlns:r="http://schemas.openxmlformats.org/officeDocument/2006/relationships" xmlns:p="http://schemas.openxmlformats.org/presentationml/2006/main">
  <p:tag name="DVSHAPEID" val="KMeBlh5EeyWfFI7NpUOuz8"/>
</p:tagLst>
</file>

<file path=ppt/tags/tag30.xml><?xml version="1.0" encoding="utf-8"?>
<p:tagLst xmlns:a="http://schemas.openxmlformats.org/drawingml/2006/main" xmlns:r="http://schemas.openxmlformats.org/officeDocument/2006/relationships" xmlns:p="http://schemas.openxmlformats.org/presentationml/2006/main">
  <p:tag name="DVSHAPEID" val="hxpgsvV7Ks89PbFGVKR0CP"/>
</p:tagLst>
</file>

<file path=ppt/tags/tag31.xml><?xml version="1.0" encoding="utf-8"?>
<p:tagLst xmlns:a="http://schemas.openxmlformats.org/drawingml/2006/main" xmlns:r="http://schemas.openxmlformats.org/officeDocument/2006/relationships" xmlns:p="http://schemas.openxmlformats.org/presentationml/2006/main">
  <p:tag name="DVSHAPEID" val="cW0azvOSQzJefv150KQjts"/>
</p:tagLst>
</file>

<file path=ppt/tags/tag32.xml><?xml version="1.0" encoding="utf-8"?>
<p:tagLst xmlns:a="http://schemas.openxmlformats.org/drawingml/2006/main" xmlns:r="http://schemas.openxmlformats.org/officeDocument/2006/relationships" xmlns:p="http://schemas.openxmlformats.org/presentationml/2006/main">
  <p:tag name="DVSHAPEID" val="HRQzw1YWqirrksgiVqiSBz"/>
</p:tagLst>
</file>

<file path=ppt/tags/tag33.xml><?xml version="1.0" encoding="utf-8"?>
<p:tagLst xmlns:a="http://schemas.openxmlformats.org/drawingml/2006/main" xmlns:r="http://schemas.openxmlformats.org/officeDocument/2006/relationships" xmlns:p="http://schemas.openxmlformats.org/presentationml/2006/main">
  <p:tag name="DVSHAPEID" val="qAVaFQK6ajmJe9j0YMTU9q"/>
</p:tagLst>
</file>

<file path=ppt/tags/tag34.xml><?xml version="1.0" encoding="utf-8"?>
<p:tagLst xmlns:a="http://schemas.openxmlformats.org/drawingml/2006/main" xmlns:r="http://schemas.openxmlformats.org/officeDocument/2006/relationships" xmlns:p="http://schemas.openxmlformats.org/presentationml/2006/main">
  <p:tag name="DVSHAPEID" val="NNayPHPp0BR8qgElm8bj87"/>
</p:tagLst>
</file>

<file path=ppt/tags/tag35.xml><?xml version="1.0" encoding="utf-8"?>
<p:tagLst xmlns:a="http://schemas.openxmlformats.org/drawingml/2006/main" xmlns:r="http://schemas.openxmlformats.org/officeDocument/2006/relationships" xmlns:p="http://schemas.openxmlformats.org/presentationml/2006/main">
  <p:tag name="DVSHAPEID" val="5Bd6YVrwYHpZM70612hKjL"/>
</p:tagLst>
</file>

<file path=ppt/tags/tag36.xml><?xml version="1.0" encoding="utf-8"?>
<p:tagLst xmlns:a="http://schemas.openxmlformats.org/drawingml/2006/main" xmlns:r="http://schemas.openxmlformats.org/officeDocument/2006/relationships" xmlns:p="http://schemas.openxmlformats.org/presentationml/2006/main">
  <p:tag name="DVSHAPEID" val="S6I3lDpLIQiFIykIJTYuC9"/>
</p:tagLst>
</file>

<file path=ppt/tags/tag37.xml><?xml version="1.0" encoding="utf-8"?>
<p:tagLst xmlns:a="http://schemas.openxmlformats.org/drawingml/2006/main" xmlns:r="http://schemas.openxmlformats.org/officeDocument/2006/relationships" xmlns:p="http://schemas.openxmlformats.org/presentationml/2006/main">
  <p:tag name="DVSHAPEID" val="Iqtwlf791nOkJ7oUzO6dZz"/>
</p:tagLst>
</file>

<file path=ppt/tags/tag38.xml><?xml version="1.0" encoding="utf-8"?>
<p:tagLst xmlns:a="http://schemas.openxmlformats.org/drawingml/2006/main" xmlns:r="http://schemas.openxmlformats.org/officeDocument/2006/relationships" xmlns:p="http://schemas.openxmlformats.org/presentationml/2006/main">
  <p:tag name="DVSHAPEID" val="H6prMjjnMP8InhzPh9EzOU"/>
</p:tagLst>
</file>

<file path=ppt/tags/tag39.xml><?xml version="1.0" encoding="utf-8"?>
<p:tagLst xmlns:a="http://schemas.openxmlformats.org/drawingml/2006/main" xmlns:r="http://schemas.openxmlformats.org/officeDocument/2006/relationships" xmlns:p="http://schemas.openxmlformats.org/presentationml/2006/main">
  <p:tag name="DVSHAPEID" val="RnPdjOk9npa9Jn6UtNPDBY"/>
</p:tagLst>
</file>

<file path=ppt/tags/tag4.xml><?xml version="1.0" encoding="utf-8"?>
<p:tagLst xmlns:a="http://schemas.openxmlformats.org/drawingml/2006/main" xmlns:r="http://schemas.openxmlformats.org/officeDocument/2006/relationships" xmlns:p="http://schemas.openxmlformats.org/presentationml/2006/main">
  <p:tag name="DVSHAPEID" val="FHBJu54CrcAcQLSKy74e2j"/>
</p:tagLst>
</file>

<file path=ppt/tags/tag40.xml><?xml version="1.0" encoding="utf-8"?>
<p:tagLst xmlns:a="http://schemas.openxmlformats.org/drawingml/2006/main" xmlns:r="http://schemas.openxmlformats.org/officeDocument/2006/relationships" xmlns:p="http://schemas.openxmlformats.org/presentationml/2006/main">
  <p:tag name="DVSHAPEID" val="b0J6lKwWzqKMe2CzZv3CrJ"/>
</p:tagLst>
</file>

<file path=ppt/tags/tag41.xml><?xml version="1.0" encoding="utf-8"?>
<p:tagLst xmlns:a="http://schemas.openxmlformats.org/drawingml/2006/main" xmlns:r="http://schemas.openxmlformats.org/officeDocument/2006/relationships" xmlns:p="http://schemas.openxmlformats.org/presentationml/2006/main">
  <p:tag name="DVSHAPEID" val="yeycInGQJbjSbPtctzCrQJ"/>
</p:tagLst>
</file>

<file path=ppt/tags/tag42.xml><?xml version="1.0" encoding="utf-8"?>
<p:tagLst xmlns:a="http://schemas.openxmlformats.org/drawingml/2006/main" xmlns:r="http://schemas.openxmlformats.org/officeDocument/2006/relationships" xmlns:p="http://schemas.openxmlformats.org/presentationml/2006/main">
  <p:tag name="DVSHAPEID" val="oW84iUOkAYxsruy819gJGz"/>
</p:tagLst>
</file>

<file path=ppt/tags/tag43.xml><?xml version="1.0" encoding="utf-8"?>
<p:tagLst xmlns:a="http://schemas.openxmlformats.org/drawingml/2006/main" xmlns:r="http://schemas.openxmlformats.org/officeDocument/2006/relationships" xmlns:p="http://schemas.openxmlformats.org/presentationml/2006/main">
  <p:tag name="DVSHAPEID" val="tmQM5M1tZZSOQB4E5M1pAk"/>
</p:tagLst>
</file>

<file path=ppt/tags/tag44.xml><?xml version="1.0" encoding="utf-8"?>
<p:tagLst xmlns:a="http://schemas.openxmlformats.org/drawingml/2006/main" xmlns:r="http://schemas.openxmlformats.org/officeDocument/2006/relationships" xmlns:p="http://schemas.openxmlformats.org/presentationml/2006/main">
  <p:tag name="DVSHAPEID" val="lJnZDlxtb73OsMevO1i6Yx"/>
</p:tagLst>
</file>

<file path=ppt/tags/tag45.xml><?xml version="1.0" encoding="utf-8"?>
<p:tagLst xmlns:a="http://schemas.openxmlformats.org/drawingml/2006/main" xmlns:r="http://schemas.openxmlformats.org/officeDocument/2006/relationships" xmlns:p="http://schemas.openxmlformats.org/presentationml/2006/main">
  <p:tag name="DVSHAPEID" val="ACEX3n4uHgY907o68GVwOL"/>
</p:tagLst>
</file>

<file path=ppt/tags/tag46.xml><?xml version="1.0" encoding="utf-8"?>
<p:tagLst xmlns:a="http://schemas.openxmlformats.org/drawingml/2006/main" xmlns:r="http://schemas.openxmlformats.org/officeDocument/2006/relationships" xmlns:p="http://schemas.openxmlformats.org/presentationml/2006/main">
  <p:tag name="DVSHAPEID" val="L19iqzX07tlN9LlGhaoHpM"/>
</p:tagLst>
</file>

<file path=ppt/tags/tag47.xml><?xml version="1.0" encoding="utf-8"?>
<p:tagLst xmlns:a="http://schemas.openxmlformats.org/drawingml/2006/main" xmlns:r="http://schemas.openxmlformats.org/officeDocument/2006/relationships" xmlns:p="http://schemas.openxmlformats.org/presentationml/2006/main">
  <p:tag name="DVSHAPEID" val="PjL76ISBbrJORCOLWuwH9v"/>
</p:tagLst>
</file>

<file path=ppt/tags/tag48.xml><?xml version="1.0" encoding="utf-8"?>
<p:tagLst xmlns:a="http://schemas.openxmlformats.org/drawingml/2006/main" xmlns:r="http://schemas.openxmlformats.org/officeDocument/2006/relationships" xmlns:p="http://schemas.openxmlformats.org/presentationml/2006/main">
  <p:tag name="DVSHAPEID" val="NdXDLspL86lYbPxjte7wiU"/>
</p:tagLst>
</file>

<file path=ppt/tags/tag49.xml><?xml version="1.0" encoding="utf-8"?>
<p:tagLst xmlns:a="http://schemas.openxmlformats.org/drawingml/2006/main" xmlns:r="http://schemas.openxmlformats.org/officeDocument/2006/relationships" xmlns:p="http://schemas.openxmlformats.org/presentationml/2006/main">
  <p:tag name="DVSHAPEID" val="4kUISwdUaIDkwy9tXqbqjC"/>
</p:tagLst>
</file>

<file path=ppt/tags/tag5.xml><?xml version="1.0" encoding="utf-8"?>
<p:tagLst xmlns:a="http://schemas.openxmlformats.org/drawingml/2006/main" xmlns:r="http://schemas.openxmlformats.org/officeDocument/2006/relationships" xmlns:p="http://schemas.openxmlformats.org/presentationml/2006/main">
  <p:tag name="DVSHAPEID" val="4hmQVlsY8xiB7x0BMZzB6J"/>
</p:tagLst>
</file>

<file path=ppt/tags/tag50.xml><?xml version="1.0" encoding="utf-8"?>
<p:tagLst xmlns:a="http://schemas.openxmlformats.org/drawingml/2006/main" xmlns:r="http://schemas.openxmlformats.org/officeDocument/2006/relationships" xmlns:p="http://schemas.openxmlformats.org/presentationml/2006/main">
  <p:tag name="DVSHAPEID" val="sSqYeD1izDcT8DJ2zTxeWD"/>
</p:tagLst>
</file>

<file path=ppt/tags/tag51.xml><?xml version="1.0" encoding="utf-8"?>
<p:tagLst xmlns:a="http://schemas.openxmlformats.org/drawingml/2006/main" xmlns:r="http://schemas.openxmlformats.org/officeDocument/2006/relationships" xmlns:p="http://schemas.openxmlformats.org/presentationml/2006/main">
  <p:tag name="DVSHAPEID" val="lRjYa0hHkSAsS1hUizSS9Z"/>
</p:tagLst>
</file>

<file path=ppt/tags/tag52.xml><?xml version="1.0" encoding="utf-8"?>
<p:tagLst xmlns:a="http://schemas.openxmlformats.org/drawingml/2006/main" xmlns:r="http://schemas.openxmlformats.org/officeDocument/2006/relationships" xmlns:p="http://schemas.openxmlformats.org/presentationml/2006/main">
  <p:tag name="DVSHAPEID" val="8CpvKURiS5FPwzFft11Sjj"/>
</p:tagLst>
</file>

<file path=ppt/tags/tag53.xml><?xml version="1.0" encoding="utf-8"?>
<p:tagLst xmlns:a="http://schemas.openxmlformats.org/drawingml/2006/main" xmlns:r="http://schemas.openxmlformats.org/officeDocument/2006/relationships" xmlns:p="http://schemas.openxmlformats.org/presentationml/2006/main">
  <p:tag name="DVSHAPEID" val="iGLHLFBXl4tlIGzEfmQ10u"/>
</p:tagLst>
</file>

<file path=ppt/tags/tag54.xml><?xml version="1.0" encoding="utf-8"?>
<p:tagLst xmlns:a="http://schemas.openxmlformats.org/drawingml/2006/main" xmlns:r="http://schemas.openxmlformats.org/officeDocument/2006/relationships" xmlns:p="http://schemas.openxmlformats.org/presentationml/2006/main">
  <p:tag name="DVSHAPEID" val="M2uHe26RQhGOjJK29bHVKB"/>
</p:tagLst>
</file>

<file path=ppt/tags/tag55.xml><?xml version="1.0" encoding="utf-8"?>
<p:tagLst xmlns:a="http://schemas.openxmlformats.org/drawingml/2006/main" xmlns:r="http://schemas.openxmlformats.org/officeDocument/2006/relationships" xmlns:p="http://schemas.openxmlformats.org/presentationml/2006/main">
  <p:tag name="DVSHAPEID" val="lbQYGPLE1hjOUIc3qyRtdc"/>
</p:tagLst>
</file>

<file path=ppt/tags/tag56.xml><?xml version="1.0" encoding="utf-8"?>
<p:tagLst xmlns:a="http://schemas.openxmlformats.org/drawingml/2006/main" xmlns:r="http://schemas.openxmlformats.org/officeDocument/2006/relationships" xmlns:p="http://schemas.openxmlformats.org/presentationml/2006/main">
  <p:tag name="DVSHAPEID" val="FUmPTddEj5KbGjRgmh5bfo"/>
</p:tagLst>
</file>

<file path=ppt/tags/tag57.xml><?xml version="1.0" encoding="utf-8"?>
<p:tagLst xmlns:a="http://schemas.openxmlformats.org/drawingml/2006/main" xmlns:r="http://schemas.openxmlformats.org/officeDocument/2006/relationships" xmlns:p="http://schemas.openxmlformats.org/presentationml/2006/main">
  <p:tag name="DVSHAPEID" val="uvP2Q6L93gn9wWCQVyrnXe"/>
</p:tagLst>
</file>

<file path=ppt/tags/tag58.xml><?xml version="1.0" encoding="utf-8"?>
<p:tagLst xmlns:a="http://schemas.openxmlformats.org/drawingml/2006/main" xmlns:r="http://schemas.openxmlformats.org/officeDocument/2006/relationships" xmlns:p="http://schemas.openxmlformats.org/presentationml/2006/main">
  <p:tag name="DVSHAPEID" val="3I1Sb9bAn1WgpQ0Qm6Sa1t"/>
</p:tagLst>
</file>

<file path=ppt/tags/tag59.xml><?xml version="1.0" encoding="utf-8"?>
<p:tagLst xmlns:a="http://schemas.openxmlformats.org/drawingml/2006/main" xmlns:r="http://schemas.openxmlformats.org/officeDocument/2006/relationships" xmlns:p="http://schemas.openxmlformats.org/presentationml/2006/main">
  <p:tag name="DVSHAPEID" val="NxNUEwlxKSrgs61XUBXtSl"/>
</p:tagLst>
</file>

<file path=ppt/tags/tag6.xml><?xml version="1.0" encoding="utf-8"?>
<p:tagLst xmlns:a="http://schemas.openxmlformats.org/drawingml/2006/main" xmlns:r="http://schemas.openxmlformats.org/officeDocument/2006/relationships" xmlns:p="http://schemas.openxmlformats.org/presentationml/2006/main">
  <p:tag name="DVSHAPEID" val="FtSlVFmHql6lCknDaJas33"/>
</p:tagLst>
</file>

<file path=ppt/tags/tag60.xml><?xml version="1.0" encoding="utf-8"?>
<p:tagLst xmlns:a="http://schemas.openxmlformats.org/drawingml/2006/main" xmlns:r="http://schemas.openxmlformats.org/officeDocument/2006/relationships" xmlns:p="http://schemas.openxmlformats.org/presentationml/2006/main">
  <p:tag name="DVSHAPEID" val="cgwLP5bluNdzVt5gvFeQh4"/>
</p:tagLst>
</file>

<file path=ppt/tags/tag61.xml><?xml version="1.0" encoding="utf-8"?>
<p:tagLst xmlns:a="http://schemas.openxmlformats.org/drawingml/2006/main" xmlns:r="http://schemas.openxmlformats.org/officeDocument/2006/relationships" xmlns:p="http://schemas.openxmlformats.org/presentationml/2006/main">
  <p:tag name="DVSHAPEID" val="P9oUPpbhcxBrlxoSGglonD"/>
</p:tagLst>
</file>

<file path=ppt/tags/tag62.xml><?xml version="1.0" encoding="utf-8"?>
<p:tagLst xmlns:a="http://schemas.openxmlformats.org/drawingml/2006/main" xmlns:r="http://schemas.openxmlformats.org/officeDocument/2006/relationships" xmlns:p="http://schemas.openxmlformats.org/presentationml/2006/main">
  <p:tag name="DVSHAPEID" val="2SaxRD5ie248rmmVfM9dAG"/>
</p:tagLst>
</file>

<file path=ppt/tags/tag63.xml><?xml version="1.0" encoding="utf-8"?>
<p:tagLst xmlns:a="http://schemas.openxmlformats.org/drawingml/2006/main" xmlns:r="http://schemas.openxmlformats.org/officeDocument/2006/relationships" xmlns:p="http://schemas.openxmlformats.org/presentationml/2006/main">
  <p:tag name="DVSHAPEID" val="Yt8ySDYYuSGb7wJixybUiy"/>
</p:tagLst>
</file>

<file path=ppt/tags/tag64.xml><?xml version="1.0" encoding="utf-8"?>
<p:tagLst xmlns:a="http://schemas.openxmlformats.org/drawingml/2006/main" xmlns:r="http://schemas.openxmlformats.org/officeDocument/2006/relationships" xmlns:p="http://schemas.openxmlformats.org/presentationml/2006/main">
  <p:tag name="DVSHAPEID" val="nc62vL0zfa3mTGoiLsjgxb"/>
</p:tagLst>
</file>

<file path=ppt/tags/tag65.xml><?xml version="1.0" encoding="utf-8"?>
<p:tagLst xmlns:a="http://schemas.openxmlformats.org/drawingml/2006/main" xmlns:r="http://schemas.openxmlformats.org/officeDocument/2006/relationships" xmlns:p="http://schemas.openxmlformats.org/presentationml/2006/main">
  <p:tag name="DVSHAPEID" val="rfeQbWfB2Gnq6VsP7dXVDw"/>
</p:tagLst>
</file>

<file path=ppt/tags/tag66.xml><?xml version="1.0" encoding="utf-8"?>
<p:tagLst xmlns:a="http://schemas.openxmlformats.org/drawingml/2006/main" xmlns:r="http://schemas.openxmlformats.org/officeDocument/2006/relationships" xmlns:p="http://schemas.openxmlformats.org/presentationml/2006/main">
  <p:tag name="DVSHAPEID" val="7KD2UeMIA20cLQNFz4kE7m"/>
</p:tagLst>
</file>

<file path=ppt/tags/tag67.xml><?xml version="1.0" encoding="utf-8"?>
<p:tagLst xmlns:a="http://schemas.openxmlformats.org/drawingml/2006/main" xmlns:r="http://schemas.openxmlformats.org/officeDocument/2006/relationships" xmlns:p="http://schemas.openxmlformats.org/presentationml/2006/main">
  <p:tag name="DVSECTIONID" val="Co9MWn0TeuXywarn4y3hmN"/>
</p:tagLst>
</file>

<file path=ppt/tags/tag68.xml><?xml version="1.0" encoding="utf-8"?>
<p:tagLst xmlns:a="http://schemas.openxmlformats.org/drawingml/2006/main" xmlns:r="http://schemas.openxmlformats.org/officeDocument/2006/relationships" xmlns:p="http://schemas.openxmlformats.org/presentationml/2006/main">
  <p:tag name="DVSHAPEID" val="Bn8gp2EgpDI2kJW5LNpi7p"/>
</p:tagLst>
</file>

<file path=ppt/tags/tag69.xml><?xml version="1.0" encoding="utf-8"?>
<p:tagLst xmlns:a="http://schemas.openxmlformats.org/drawingml/2006/main" xmlns:r="http://schemas.openxmlformats.org/officeDocument/2006/relationships" xmlns:p="http://schemas.openxmlformats.org/presentationml/2006/main">
  <p:tag name="DVSHAPEID" val="8ie8ir7b0Z9bqFBkfR5ode"/>
</p:tagLst>
</file>

<file path=ppt/tags/tag7.xml><?xml version="1.0" encoding="utf-8"?>
<p:tagLst xmlns:a="http://schemas.openxmlformats.org/drawingml/2006/main" xmlns:r="http://schemas.openxmlformats.org/officeDocument/2006/relationships" xmlns:p="http://schemas.openxmlformats.org/presentationml/2006/main">
  <p:tag name="DVSHAPEID" val="TeDlJXk4ErckBSYzqNCr6X"/>
</p:tagLst>
</file>

<file path=ppt/tags/tag70.xml><?xml version="1.0" encoding="utf-8"?>
<p:tagLst xmlns:a="http://schemas.openxmlformats.org/drawingml/2006/main" xmlns:r="http://schemas.openxmlformats.org/officeDocument/2006/relationships" xmlns:p="http://schemas.openxmlformats.org/presentationml/2006/main">
  <p:tag name="DVSECTIONID" val="aa7PCv1OCpxyKYczakRrIG"/>
</p:tagLst>
</file>

<file path=ppt/tags/tag71.xml><?xml version="1.0" encoding="utf-8"?>
<p:tagLst xmlns:a="http://schemas.openxmlformats.org/drawingml/2006/main" xmlns:r="http://schemas.openxmlformats.org/officeDocument/2006/relationships" xmlns:p="http://schemas.openxmlformats.org/presentationml/2006/main">
  <p:tag name="DVSHAPEID" val="GQSDy7Ibc9YovyNTIhDCys"/>
</p:tagLst>
</file>

<file path=ppt/tags/tag72.xml><?xml version="1.0" encoding="utf-8"?>
<p:tagLst xmlns:a="http://schemas.openxmlformats.org/drawingml/2006/main" xmlns:r="http://schemas.openxmlformats.org/officeDocument/2006/relationships" xmlns:p="http://schemas.openxmlformats.org/presentationml/2006/main">
  <p:tag name="DVSHAPEID" val="oKyY502OI34vPx7gn3Fz4w"/>
</p:tagLst>
</file>

<file path=ppt/tags/tag73.xml><?xml version="1.0" encoding="utf-8"?>
<p:tagLst xmlns:a="http://schemas.openxmlformats.org/drawingml/2006/main" xmlns:r="http://schemas.openxmlformats.org/officeDocument/2006/relationships" xmlns:p="http://schemas.openxmlformats.org/presentationml/2006/main">
  <p:tag name="DVSECTIONID" val="qOb4L4s5qw9KDaTFX7SeUX"/>
</p:tagLst>
</file>

<file path=ppt/tags/tag74.xml><?xml version="1.0" encoding="utf-8"?>
<p:tagLst xmlns:a="http://schemas.openxmlformats.org/drawingml/2006/main" xmlns:r="http://schemas.openxmlformats.org/officeDocument/2006/relationships" xmlns:p="http://schemas.openxmlformats.org/presentationml/2006/main">
  <p:tag name="DVSHAPEID" val="kTjhIf8itaMqVhroqfAvXG"/>
</p:tagLst>
</file>

<file path=ppt/tags/tag75.xml><?xml version="1.0" encoding="utf-8"?>
<p:tagLst xmlns:a="http://schemas.openxmlformats.org/drawingml/2006/main" xmlns:r="http://schemas.openxmlformats.org/officeDocument/2006/relationships" xmlns:p="http://schemas.openxmlformats.org/presentationml/2006/main">
  <p:tag name="DVSHAPEID" val="Es4aTDdOZjJ5oNPixojNIf"/>
</p:tagLst>
</file>

<file path=ppt/tags/tag76.xml><?xml version="1.0" encoding="utf-8"?>
<p:tagLst xmlns:a="http://schemas.openxmlformats.org/drawingml/2006/main" xmlns:r="http://schemas.openxmlformats.org/officeDocument/2006/relationships" xmlns:p="http://schemas.openxmlformats.org/presentationml/2006/main">
  <p:tag name="DVSHAPEID" val="XwnZUVanLgGDeRdxmv5Ebs"/>
</p:tagLst>
</file>

<file path=ppt/tags/tag77.xml><?xml version="1.0" encoding="utf-8"?>
<p:tagLst xmlns:a="http://schemas.openxmlformats.org/drawingml/2006/main" xmlns:r="http://schemas.openxmlformats.org/officeDocument/2006/relationships" xmlns:p="http://schemas.openxmlformats.org/presentationml/2006/main">
  <p:tag name="DVSECTIONID" val="nzy1qHrkzRx8qLacXCMOap"/>
</p:tagLst>
</file>

<file path=ppt/tags/tag78.xml><?xml version="1.0" encoding="utf-8"?>
<p:tagLst xmlns:a="http://schemas.openxmlformats.org/drawingml/2006/main" xmlns:r="http://schemas.openxmlformats.org/officeDocument/2006/relationships" xmlns:p="http://schemas.openxmlformats.org/presentationml/2006/main">
  <p:tag name="DVSHAPEID" val="CdS8mLMZ9BDPSsSCSuMBuZ"/>
</p:tagLst>
</file>

<file path=ppt/tags/tag79.xml><?xml version="1.0" encoding="utf-8"?>
<p:tagLst xmlns:a="http://schemas.openxmlformats.org/drawingml/2006/main" xmlns:r="http://schemas.openxmlformats.org/officeDocument/2006/relationships" xmlns:p="http://schemas.openxmlformats.org/presentationml/2006/main">
  <p:tag name="DVSHAPEID" val="5UIC7YvFy3YZStVqsj1Bmv"/>
</p:tagLst>
</file>

<file path=ppt/tags/tag8.xml><?xml version="1.0" encoding="utf-8"?>
<p:tagLst xmlns:a="http://schemas.openxmlformats.org/drawingml/2006/main" xmlns:r="http://schemas.openxmlformats.org/officeDocument/2006/relationships" xmlns:p="http://schemas.openxmlformats.org/presentationml/2006/main">
  <p:tag name="DVSHAPEID" val="vLUGe9PQrDFCzDHAVomlGF"/>
</p:tagLst>
</file>

<file path=ppt/tags/tag80.xml><?xml version="1.0" encoding="utf-8"?>
<p:tagLst xmlns:a="http://schemas.openxmlformats.org/drawingml/2006/main" xmlns:r="http://schemas.openxmlformats.org/officeDocument/2006/relationships" xmlns:p="http://schemas.openxmlformats.org/presentationml/2006/main">
  <p:tag name="DVSHAPEID" val="lulBYF7wWQXD7YqJDOtu3A"/>
</p:tagLst>
</file>

<file path=ppt/tags/tag81.xml><?xml version="1.0" encoding="utf-8"?>
<p:tagLst xmlns:a="http://schemas.openxmlformats.org/drawingml/2006/main" xmlns:r="http://schemas.openxmlformats.org/officeDocument/2006/relationships" xmlns:p="http://schemas.openxmlformats.org/presentationml/2006/main">
  <p:tag name="DVSHAPEID" val="QTzoGs2tASCAyehvZQx168"/>
</p:tagLst>
</file>

<file path=ppt/tags/tag82.xml><?xml version="1.0" encoding="utf-8"?>
<p:tagLst xmlns:a="http://schemas.openxmlformats.org/drawingml/2006/main" xmlns:r="http://schemas.openxmlformats.org/officeDocument/2006/relationships" xmlns:p="http://schemas.openxmlformats.org/presentationml/2006/main">
  <p:tag name="DVSHAPEID" val="1fmXZIFd8RsLDs2AYFttg5"/>
</p:tagLst>
</file>

<file path=ppt/tags/tag83.xml><?xml version="1.0" encoding="utf-8"?>
<p:tagLst xmlns:a="http://schemas.openxmlformats.org/drawingml/2006/main" xmlns:r="http://schemas.openxmlformats.org/officeDocument/2006/relationships" xmlns:p="http://schemas.openxmlformats.org/presentationml/2006/main">
  <p:tag name="DVSECTIONID" val="fkXzqriRp5vdT1QbPNFzLq"/>
</p:tagLst>
</file>

<file path=ppt/tags/tag84.xml><?xml version="1.0" encoding="utf-8"?>
<p:tagLst xmlns:a="http://schemas.openxmlformats.org/drawingml/2006/main" xmlns:r="http://schemas.openxmlformats.org/officeDocument/2006/relationships" xmlns:p="http://schemas.openxmlformats.org/presentationml/2006/main">
  <p:tag name="DVSHAPEID" val="0xpcs8OCX1tIRj1IskNmKL"/>
</p:tagLst>
</file>

<file path=ppt/tags/tag85.xml><?xml version="1.0" encoding="utf-8"?>
<p:tagLst xmlns:a="http://schemas.openxmlformats.org/drawingml/2006/main" xmlns:r="http://schemas.openxmlformats.org/officeDocument/2006/relationships" xmlns:p="http://schemas.openxmlformats.org/presentationml/2006/main">
  <p:tag name="DVSHAPEID" val="8NAPtoRSyCSWfPyMfxovUq"/>
</p:tagLst>
</file>

<file path=ppt/tags/tag86.xml><?xml version="1.0" encoding="utf-8"?>
<p:tagLst xmlns:a="http://schemas.openxmlformats.org/drawingml/2006/main" xmlns:r="http://schemas.openxmlformats.org/officeDocument/2006/relationships" xmlns:p="http://schemas.openxmlformats.org/presentationml/2006/main">
  <p:tag name="DVSHAPEID" val="hUAIzgc9FTkfpCBDEpL4tR"/>
</p:tagLst>
</file>

<file path=ppt/tags/tag87.xml><?xml version="1.0" encoding="utf-8"?>
<p:tagLst xmlns:a="http://schemas.openxmlformats.org/drawingml/2006/main" xmlns:r="http://schemas.openxmlformats.org/officeDocument/2006/relationships" xmlns:p="http://schemas.openxmlformats.org/presentationml/2006/main">
  <p:tag name="DVSHAPEID" val="QU3caF4gYfQHvGeKPBFoWZ"/>
</p:tagLst>
</file>

<file path=ppt/tags/tag88.xml><?xml version="1.0" encoding="utf-8"?>
<p:tagLst xmlns:a="http://schemas.openxmlformats.org/drawingml/2006/main" xmlns:r="http://schemas.openxmlformats.org/officeDocument/2006/relationships" xmlns:p="http://schemas.openxmlformats.org/presentationml/2006/main">
  <p:tag name="DVSHAPEID" val="B0qVbCSYKPWq4FEm6x4oU5"/>
</p:tagLst>
</file>

<file path=ppt/tags/tag89.xml><?xml version="1.0" encoding="utf-8"?>
<p:tagLst xmlns:a="http://schemas.openxmlformats.org/drawingml/2006/main" xmlns:r="http://schemas.openxmlformats.org/officeDocument/2006/relationships" xmlns:p="http://schemas.openxmlformats.org/presentationml/2006/main">
  <p:tag name="DVSECTIONID" val="gUtMwizFd3vTkEm27C6XQe"/>
</p:tagLst>
</file>

<file path=ppt/tags/tag9.xml><?xml version="1.0" encoding="utf-8"?>
<p:tagLst xmlns:a="http://schemas.openxmlformats.org/drawingml/2006/main" xmlns:r="http://schemas.openxmlformats.org/officeDocument/2006/relationships" xmlns:p="http://schemas.openxmlformats.org/presentationml/2006/main">
  <p:tag name="DVSHAPEID" val="8iIuEAimQCWWJRq3IbfO0z"/>
</p:tagLst>
</file>

<file path=ppt/tags/tag90.xml><?xml version="1.0" encoding="utf-8"?>
<p:tagLst xmlns:a="http://schemas.openxmlformats.org/drawingml/2006/main" xmlns:r="http://schemas.openxmlformats.org/officeDocument/2006/relationships" xmlns:p="http://schemas.openxmlformats.org/presentationml/2006/main">
  <p:tag name="DVSHAPEID" val="cwjOmt4c4oqIGrVTkF6w3G"/>
</p:tagLst>
</file>

<file path=ppt/tags/tag91.xml><?xml version="1.0" encoding="utf-8"?>
<p:tagLst xmlns:a="http://schemas.openxmlformats.org/drawingml/2006/main" xmlns:r="http://schemas.openxmlformats.org/officeDocument/2006/relationships" xmlns:p="http://schemas.openxmlformats.org/presentationml/2006/main">
  <p:tag name="DVSHAPEID" val="gqqnZ3Q4vGTIp7UFWMu536"/>
</p:tagLst>
</file>

<file path=ppt/tags/tag92.xml><?xml version="1.0" encoding="utf-8"?>
<p:tagLst xmlns:a="http://schemas.openxmlformats.org/drawingml/2006/main" xmlns:r="http://schemas.openxmlformats.org/officeDocument/2006/relationships" xmlns:p="http://schemas.openxmlformats.org/presentationml/2006/main">
  <p:tag name="DVSHAPEID" val="WcY5N8PkohmvgTnZt1l0SJ"/>
</p:tagLst>
</file>

<file path=ppt/tags/tag93.xml><?xml version="1.0" encoding="utf-8"?>
<p:tagLst xmlns:a="http://schemas.openxmlformats.org/drawingml/2006/main" xmlns:r="http://schemas.openxmlformats.org/officeDocument/2006/relationships" xmlns:p="http://schemas.openxmlformats.org/presentationml/2006/main">
  <p:tag name="DVSHAPEID" val="OX2OZFIj2YD9teoUgHfbhC"/>
</p:tagLst>
</file>

<file path=ppt/tags/tag94.xml><?xml version="1.0" encoding="utf-8"?>
<p:tagLst xmlns:a="http://schemas.openxmlformats.org/drawingml/2006/main" xmlns:r="http://schemas.openxmlformats.org/officeDocument/2006/relationships" xmlns:p="http://schemas.openxmlformats.org/presentationml/2006/main">
  <p:tag name="DVSECTIONID" val="kEZPkMuVluEkeOpmvPlUgT"/>
</p:tagLst>
</file>

<file path=ppt/tags/tag95.xml><?xml version="1.0" encoding="utf-8"?>
<p:tagLst xmlns:a="http://schemas.openxmlformats.org/drawingml/2006/main" xmlns:r="http://schemas.openxmlformats.org/officeDocument/2006/relationships" xmlns:p="http://schemas.openxmlformats.org/presentationml/2006/main">
  <p:tag name="DVSHAPEID" val="Cj6Mgt6WPFEWKLQiGF6Zqb"/>
</p:tagLst>
</file>

<file path=ppt/tags/tag96.xml><?xml version="1.0" encoding="utf-8"?>
<p:tagLst xmlns:a="http://schemas.openxmlformats.org/drawingml/2006/main" xmlns:r="http://schemas.openxmlformats.org/officeDocument/2006/relationships" xmlns:p="http://schemas.openxmlformats.org/presentationml/2006/main">
  <p:tag name="DVSHAPEID" val="O610awCvpmbRbLXkBUsaMW"/>
</p:tagLst>
</file>

<file path=ppt/tags/tag97.xml><?xml version="1.0" encoding="utf-8"?>
<p:tagLst xmlns:a="http://schemas.openxmlformats.org/drawingml/2006/main" xmlns:r="http://schemas.openxmlformats.org/officeDocument/2006/relationships" xmlns:p="http://schemas.openxmlformats.org/presentationml/2006/main">
  <p:tag name="DVSECTIONID" val="1VDGMk4d7uGzuEGbartJbY"/>
</p:tagLst>
</file>

<file path=ppt/tags/tag98.xml><?xml version="1.0" encoding="utf-8"?>
<p:tagLst xmlns:a="http://schemas.openxmlformats.org/drawingml/2006/main" xmlns:r="http://schemas.openxmlformats.org/officeDocument/2006/relationships" xmlns:p="http://schemas.openxmlformats.org/presentationml/2006/main">
  <p:tag name="DVSHAPEID" val="eAFy3kgDtChXTNi32Khbfd"/>
</p:tagLst>
</file>

<file path=ppt/tags/tag99.xml><?xml version="1.0" encoding="utf-8"?>
<p:tagLst xmlns:a="http://schemas.openxmlformats.org/drawingml/2006/main" xmlns:r="http://schemas.openxmlformats.org/officeDocument/2006/relationships" xmlns:p="http://schemas.openxmlformats.org/presentationml/2006/main">
  <p:tag name="DVSHAPEID" val="8Brxket9kKU5GF9Hu0E21H"/>
</p:tagLst>
</file>

<file path=ppt/theme/theme1.xml><?xml version="1.0" encoding="utf-8"?>
<a:theme xmlns:a="http://schemas.openxmlformats.org/drawingml/2006/main" name="Delux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luxe">
      <a:majorFont>
        <a:latin typeface="Corbel"/>
        <a:ea typeface=""/>
        <a:cs typeface=""/>
        <a:font script="Jpan" typeface="HGｺﾞｼｯｸM"/>
        <a:font script="Hang" typeface="HY엽서L"/>
        <a:font script="Hans" typeface="华文新魏"/>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新魏"/>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lta moda">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3000"/>
                <a:satMod val="1550000"/>
              </a:schemeClr>
            </a:gs>
            <a:gs pos="1000">
              <a:schemeClr val="phClr">
                <a:tint val="48000"/>
                <a:satMod val="1550000"/>
              </a:schemeClr>
            </a:gs>
            <a:gs pos="90000">
              <a:schemeClr val="phClr">
                <a:shade val="18000"/>
                <a:satMod val="275000"/>
              </a:schemeClr>
            </a:gs>
          </a:gsLst>
          <a:path path="circle">
            <a:fillToRect r="210000" b="300000"/>
          </a:path>
        </a:gradFill>
        <a:gradFill rotWithShape="1">
          <a:gsLst>
            <a:gs pos="5000">
              <a:schemeClr val="phClr">
                <a:tint val="38000"/>
                <a:satMod val="1800000"/>
              </a:schemeClr>
            </a:gs>
            <a:gs pos="5000">
              <a:schemeClr val="phClr">
                <a:tint val="40000"/>
                <a:satMod val="1800000"/>
              </a:schemeClr>
            </a:gs>
            <a:gs pos="90000">
              <a:schemeClr val="phClr">
                <a:shade val="18000"/>
                <a:satMod val="275000"/>
              </a:schemeClr>
            </a:gs>
          </a:gsLst>
          <a:path path="circle">
            <a:fillToRect l="20000" t="30000" r="135000" b="10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17795</TotalTime>
  <Words>4675</Words>
  <Application>Microsoft Office PowerPoint</Application>
  <PresentationFormat>Presentazione su schermo (4:3)</PresentationFormat>
  <Paragraphs>596</Paragraphs>
  <Slides>86</Slides>
  <Notes>14</Notes>
  <HiddenSlides>0</HiddenSlides>
  <MMClips>0</MMClips>
  <ScaleCrop>false</ScaleCrop>
  <HeadingPairs>
    <vt:vector size="4" baseType="variant">
      <vt:variant>
        <vt:lpstr>Tema</vt:lpstr>
      </vt:variant>
      <vt:variant>
        <vt:i4>1</vt:i4>
      </vt:variant>
      <vt:variant>
        <vt:lpstr>Titoli diapositive</vt:lpstr>
      </vt:variant>
      <vt:variant>
        <vt:i4>86</vt:i4>
      </vt:variant>
    </vt:vector>
  </HeadingPairs>
  <TitlesOfParts>
    <vt:vector size="87" baseType="lpstr">
      <vt:lpstr>Deluxe</vt:lpstr>
      <vt:lpstr>Dieta MEDITERRANEA E PRESTAZIONI AGONISTICHE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Walter C. Willet MD MPH Professor of Medicine Chairman of the Department of Nutrition Harvard</vt:lpstr>
      <vt:lpstr>Presentazione standard di PowerPoint</vt:lpstr>
      <vt:lpstr>Presentazione standard di PowerPoint</vt:lpstr>
      <vt:lpstr>Presentazione standard di PowerPoint</vt:lpstr>
      <vt:lpstr>Presentazione standard di PowerPoint</vt:lpstr>
      <vt:lpstr>Presentazione standard di PowerPoint</vt:lpstr>
      <vt:lpstr>Exercise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La dieta dell’atleta</vt:lpstr>
      <vt:lpstr>ESIGENZE NUTRIZIONALI PRIMARIE DI UN ATLETA</vt:lpstr>
      <vt:lpstr>Presentazione standard di PowerPoint</vt:lpstr>
      <vt:lpstr>Presentazione standard di PowerPoint</vt:lpstr>
      <vt:lpstr>Presentazione standard di PowerPoint</vt:lpstr>
      <vt:lpstr>ADEGUATO SEGNALE LEPTINICO</vt:lpstr>
      <vt:lpstr>REGOLAZIONE DELLA FAME E DEL CONSUMO ENERGETICO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CONSUMO CALORICO GIORNALIERO</vt:lpstr>
      <vt:lpstr>Di quante calorie si ha bisogno nel corso di una maratona ?</vt:lpstr>
      <vt:lpstr>SCORTA DI CARBURANTI ED ENERGIA NELL’ORGANISMO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Problema idratazione</vt:lpstr>
      <vt:lpstr>2007 Chicago Marathon</vt:lpstr>
      <vt:lpstr>Presentazione standard di PowerPoint</vt:lpstr>
      <vt:lpstr>Presentazione standard di PowerPoint</vt:lpstr>
      <vt:lpstr>Presentazione standard di PowerPoint</vt:lpstr>
      <vt:lpstr>Come monitorare lo stato di idratazione ?</vt:lpstr>
      <vt:lpstr>Presentazione standard di PowerPoint</vt:lpstr>
      <vt:lpstr>Presentazione standard di PowerPoint</vt:lpstr>
      <vt:lpstr>L’incidenza del fattore peso</vt:lpstr>
      <vt:lpstr>Presentazione standard di PowerPoint</vt:lpstr>
      <vt:lpstr>Presentazione standard di PowerPoint</vt:lpstr>
      <vt:lpstr>Presentazione standard di PowerPoint</vt:lpstr>
      <vt:lpstr>Alimentazione nei giorni che precedono la gara</vt:lpstr>
      <vt:lpstr>Presentazione standard di PowerPoint</vt:lpstr>
      <vt:lpstr>IMPORTANZA DEL SONNO</vt:lpstr>
      <vt:lpstr>COLAZIONE DELLA MATTINA DELLA GARA</vt:lpstr>
      <vt:lpstr>Presentazione standard di PowerPoint</vt:lpstr>
      <vt:lpstr>Presentazione standard di PowerPoint</vt:lpstr>
      <vt:lpstr>ALIMENTAZIONE DURANTE LA GARA</vt:lpstr>
      <vt:lpstr>Presentazione standard di PowerPoint</vt:lpstr>
      <vt:lpstr>Presentazione standard di PowerPoint</vt:lpstr>
      <vt:lpstr>Presentazione standard di PowerPoint</vt:lpstr>
      <vt:lpstr>Presentazione standard di PowerPoint</vt:lpstr>
      <vt:lpstr>Alimentazione dopo la gara e nei giorni successivi</vt:lpstr>
      <vt:lpstr>Presentazione standard di PowerPoint</vt:lpstr>
      <vt:lpstr>Presentazione standard di PowerPoint</vt:lpstr>
      <vt:lpstr>Presentazione standard di PowerPoint</vt:lpstr>
      <vt:lpstr>Presentazione standard di PowerPoint</vt:lpstr>
      <vt:lpstr>AMINOACIDI A CATENA RAMIFICATA</vt:lpstr>
      <vt:lpstr>Presentazione standard di PowerPoint</vt:lpstr>
      <vt:lpstr>Presentazione standard di PowerPoint</vt:lpstr>
      <vt:lpstr>Presentazione standard di PowerPoint</vt:lpstr>
      <vt:lpstr>Presentazione standard di PowerPoint</vt:lpstr>
      <vt:lpstr>Presentazione standard di PowerPoint</vt:lpstr>
      <vt:lpstr>UN GIORNO A TAVOLA CON BALDINI</vt:lpstr>
      <vt:lpstr>DI CORSA PER CONOSCERE SE STESSI</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Alimentazione  e sport</dc:title>
  <dc:creator>HP</dc:creator>
  <cp:lastModifiedBy> </cp:lastModifiedBy>
  <cp:revision>260</cp:revision>
  <dcterms:created xsi:type="dcterms:W3CDTF">2012-06-02T10:39:37Z</dcterms:created>
  <dcterms:modified xsi:type="dcterms:W3CDTF">2013-10-30T09:34:33Z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1hshsOby9537TdpgzQL7QEEfwUmt_gLtyCp3jl-Whk2w</vt:lpwstr>
  </property>
  <property fmtid="{D5CDD505-2E9C-101B-9397-08002B2CF9AE}" pid="4" name="Google.Documents.RevisionId">
    <vt:lpwstr>06212933693513052794</vt:lpwstr>
  </property>
  <property fmtid="{D5CDD505-2E9C-101B-9397-08002B2CF9AE}" pid="5" name="Google.Documents.PreviousRevisionId">
    <vt:lpwstr>11030128117460249565</vt:lpwstr>
  </property>
  <property fmtid="{D5CDD505-2E9C-101B-9397-08002B2CF9AE}" pid="6" name="Google.Documents.PluginVersion">
    <vt:lpwstr>2.0.2662.553</vt:lpwstr>
  </property>
  <property fmtid="{D5CDD505-2E9C-101B-9397-08002B2CF9AE}" pid="7" name="Google.Documents.MergeIncapabilityFlags">
    <vt:i4>0</vt:i4>
  </property>
</Properties>
</file>